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184" r:id="rId2"/>
    <p:sldId id="3154" r:id="rId3"/>
    <p:sldId id="3157" r:id="rId4"/>
    <p:sldId id="3165" r:id="rId5"/>
    <p:sldId id="3167" r:id="rId6"/>
    <p:sldId id="748" r:id="rId7"/>
    <p:sldId id="3171" r:id="rId8"/>
    <p:sldId id="3183" r:id="rId9"/>
    <p:sldId id="3200" r:id="rId10"/>
    <p:sldId id="3197" r:id="rId11"/>
    <p:sldId id="3172" r:id="rId12"/>
    <p:sldId id="3185" r:id="rId13"/>
    <p:sldId id="3169" r:id="rId14"/>
    <p:sldId id="3159" r:id="rId15"/>
    <p:sldId id="3191" r:id="rId16"/>
    <p:sldId id="3213" r:id="rId17"/>
    <p:sldId id="3214" r:id="rId18"/>
    <p:sldId id="3187" r:id="rId19"/>
    <p:sldId id="3140" r:id="rId20"/>
    <p:sldId id="3141" r:id="rId21"/>
    <p:sldId id="3024" r:id="rId22"/>
    <p:sldId id="3176" r:id="rId23"/>
    <p:sldId id="3208" r:id="rId24"/>
    <p:sldId id="3177" r:id="rId25"/>
    <p:sldId id="256" r:id="rId26"/>
    <p:sldId id="3127" r:id="rId27"/>
    <p:sldId id="3022" r:id="rId2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ection>
        <p14:section name="タイトルなしのセクション" id="{2222DC94-E039-4F92-8293-E592BEC64C49}">
          <p14:sldIdLst>
            <p14:sldId id="3184"/>
            <p14:sldId id="3154"/>
            <p14:sldId id="3157"/>
            <p14:sldId id="3165"/>
            <p14:sldId id="3167"/>
            <p14:sldId id="748"/>
            <p14:sldId id="3171"/>
            <p14:sldId id="3183"/>
            <p14:sldId id="3200"/>
            <p14:sldId id="3197"/>
            <p14:sldId id="3172"/>
            <p14:sldId id="3185"/>
            <p14:sldId id="3169"/>
            <p14:sldId id="3159"/>
            <p14:sldId id="3191"/>
            <p14:sldId id="3213"/>
            <p14:sldId id="3214"/>
            <p14:sldId id="3187"/>
            <p14:sldId id="3140"/>
            <p14:sldId id="3141"/>
            <p14:sldId id="3024"/>
            <p14:sldId id="3176"/>
            <p14:sldId id="3208"/>
            <p14:sldId id="3177"/>
            <p14:sldId id="256"/>
            <p14:sldId id="3127"/>
            <p14:sldId id="3022"/>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7" autoAdjust="0"/>
    <p:restoredTop sz="96751" autoAdjust="0"/>
  </p:normalViewPr>
  <p:slideViewPr>
    <p:cSldViewPr snapToGrid="0" showGuides="1">
      <p:cViewPr varScale="1">
        <p:scale>
          <a:sx n="103" d="100"/>
          <a:sy n="103" d="100"/>
        </p:scale>
        <p:origin x="132" y="318"/>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41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2024/1/26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science.org/doi/10.1126/science.abn3103#core-R20" TargetMode="External"/><Relationship Id="rId3" Type="http://schemas.openxmlformats.org/officeDocument/2006/relationships/hyperlink" Target="https://www.science.org/doi/10.1126/science.abn3103#core-R1" TargetMode="External"/><Relationship Id="rId7" Type="http://schemas.openxmlformats.org/officeDocument/2006/relationships/hyperlink" Target="https://www.science.org/doi/10.1126/science.abn3103#core-R14" TargetMode="External"/><Relationship Id="rId12" Type="http://schemas.openxmlformats.org/officeDocument/2006/relationships/hyperlink" Target="https://www.science.org/doi/10.1126/science.abn3103#core-R36"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science.org/doi/10.1126/science.abn3103#core-R8" TargetMode="External"/><Relationship Id="rId11" Type="http://schemas.openxmlformats.org/officeDocument/2006/relationships/hyperlink" Target="https://www.science.org/doi/10.1126/science.abn3103#core-R35" TargetMode="External"/><Relationship Id="rId5" Type="http://schemas.openxmlformats.org/officeDocument/2006/relationships/hyperlink" Target="https://www.science.org/doi/10.1126/science.abn3103#core-R7" TargetMode="External"/><Relationship Id="rId10" Type="http://schemas.openxmlformats.org/officeDocument/2006/relationships/hyperlink" Target="https://www.science.org/doi/10.1126/science.abn3103#core-R31" TargetMode="External"/><Relationship Id="rId4" Type="http://schemas.openxmlformats.org/officeDocument/2006/relationships/hyperlink" Target="https://www.science.org/doi/10.1126/science.abn3103#core-R3" TargetMode="External"/><Relationship Id="rId9" Type="http://schemas.openxmlformats.org/officeDocument/2006/relationships/hyperlink" Target="https://www.science.org/doi/10.1126/science.abn3103#core-R2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2</a:t>
            </a:fld>
            <a:endParaRPr kumimoji="1" lang="ja-JP" altLang="en-US"/>
          </a:p>
        </p:txBody>
      </p:sp>
    </p:spTree>
    <p:extLst>
      <p:ext uri="{BB962C8B-B14F-4D97-AF65-F5344CB8AC3E}">
        <p14:creationId xmlns:p14="http://schemas.microsoft.com/office/powerpoint/2010/main" val="168327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707070"/>
                </a:solidFill>
                <a:effectLst/>
                <a:latin typeface="roboto" panose="02000000000000000000" pitchFamily="2" charset="0"/>
              </a:rPr>
              <a:t>(</a:t>
            </a:r>
            <a:r>
              <a:rPr lang="en-US" altLang="ja-JP" b="1" i="0" dirty="0">
                <a:solidFill>
                  <a:srgbClr val="707070"/>
                </a:solidFill>
                <a:effectLst/>
                <a:latin typeface="roboto" panose="02000000000000000000" pitchFamily="2" charset="0"/>
              </a:rPr>
              <a:t>A</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面心立方格子における高エントロピー混合を示す模式図。複数の元素が同じ格子部位をランダムに占有し、高エントロピー合金のような高エントロピー構造を形成します。</a:t>
            </a:r>
            <a:r>
              <a:rPr lang="en-US" altLang="ja-JP" b="0" i="0" dirty="0">
                <a:solidFill>
                  <a:srgbClr val="707070"/>
                </a:solidFill>
                <a:effectLst/>
                <a:latin typeface="roboto" panose="02000000000000000000" pitchFamily="2" charset="0"/>
              </a:rPr>
              <a:t>(</a:t>
            </a:r>
            <a:r>
              <a:rPr lang="en-US" altLang="ja-JP" b="1" i="0" dirty="0">
                <a:solidFill>
                  <a:srgbClr val="707070"/>
                </a:solidFill>
                <a:effectLst/>
                <a:latin typeface="roboto" panose="02000000000000000000" pitchFamily="2" charset="0"/>
              </a:rPr>
              <a:t>B</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バルク高エントロピー合金は、</a:t>
            </a:r>
            <a:r>
              <a:rPr lang="en-US" altLang="ja-JP" b="0" i="0" dirty="0">
                <a:solidFill>
                  <a:srgbClr val="707070"/>
                </a:solidFill>
                <a:effectLst/>
                <a:latin typeface="roboto" panose="02000000000000000000" pitchFamily="2" charset="0"/>
              </a:rPr>
              <a:t>2004</a:t>
            </a:r>
            <a:r>
              <a:rPr lang="ja-JP" altLang="en-US" b="0" i="0" dirty="0">
                <a:solidFill>
                  <a:srgbClr val="707070"/>
                </a:solidFill>
                <a:effectLst/>
                <a:latin typeface="roboto" panose="02000000000000000000" pitchFamily="2" charset="0"/>
              </a:rPr>
              <a:t>年に研究された最初の高エントロピー材料でした</a:t>
            </a:r>
            <a:r>
              <a:rPr lang="en-US" altLang="ja-JP"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3"/>
              </a:rPr>
              <a:t>1</a:t>
            </a:r>
            <a:r>
              <a:rPr lang="ja-JP" altLang="en-US"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4"/>
              </a:rPr>
              <a:t>3</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a:t>
            </a:r>
            <a:r>
              <a:rPr lang="en-US" altLang="ja-JP" b="0" i="0" dirty="0">
                <a:solidFill>
                  <a:srgbClr val="707070"/>
                </a:solidFill>
                <a:effectLst/>
                <a:latin typeface="roboto" panose="02000000000000000000" pitchFamily="2" charset="0"/>
              </a:rPr>
              <a:t>2016</a:t>
            </a:r>
            <a:r>
              <a:rPr lang="ja-JP" altLang="en-US" b="0" i="0" dirty="0">
                <a:solidFill>
                  <a:srgbClr val="707070"/>
                </a:solidFill>
                <a:effectLst/>
                <a:latin typeface="roboto" panose="02000000000000000000" pitchFamily="2" charset="0"/>
              </a:rPr>
              <a:t>年には、多元素ナノ粒子ライブラリーが合成され</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ただし、混和性がなく、したがって相偏析があります</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、続いて、元素の数と範囲を増やしたさまざまな単相、高エントロピーナノ粒子が合成されました</a:t>
            </a:r>
            <a:r>
              <a:rPr lang="en-US" altLang="ja-JP"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5"/>
              </a:rPr>
              <a:t>7</a:t>
            </a:r>
            <a:r>
              <a:rPr lang="ja-JP" altLang="en-US"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6"/>
              </a:rPr>
              <a:t>8</a:t>
            </a:r>
            <a:r>
              <a:rPr lang="ja-JP" altLang="en-US"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7"/>
              </a:rPr>
              <a:t>14</a:t>
            </a:r>
            <a:r>
              <a:rPr lang="ja-JP" altLang="en-US"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8"/>
              </a:rPr>
              <a:t>20</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。エルゼビアの許可を得て</a:t>
            </a:r>
            <a:r>
              <a:rPr lang="en-US" altLang="ja-JP"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7"/>
              </a:rPr>
              <a:t>14</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より転載。</a:t>
            </a:r>
            <a:r>
              <a:rPr lang="en-US" altLang="ja-JP" b="0" i="0" dirty="0">
                <a:solidFill>
                  <a:srgbClr val="707070"/>
                </a:solidFill>
                <a:effectLst/>
                <a:latin typeface="roboto" panose="02000000000000000000" pitchFamily="2" charset="0"/>
              </a:rPr>
              <a:t>(</a:t>
            </a:r>
            <a:r>
              <a:rPr lang="en-US" altLang="ja-JP" b="1" i="0" dirty="0">
                <a:solidFill>
                  <a:srgbClr val="707070"/>
                </a:solidFill>
                <a:effectLst/>
                <a:latin typeface="roboto" panose="02000000000000000000" pitchFamily="2" charset="0"/>
              </a:rPr>
              <a:t>C</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これらの高エントロピーナノ粒子は、熱触媒および電気触媒、エネルギー貯蔵および会話、および環境および熱電技術において重要な用途を見出しました</a:t>
            </a:r>
            <a:r>
              <a:rPr lang="en-US" altLang="ja-JP"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9"/>
              </a:rPr>
              <a:t>29</a:t>
            </a:r>
            <a:r>
              <a:rPr lang="en-US" altLang="ja-JP"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10"/>
              </a:rPr>
              <a:t>31</a:t>
            </a:r>
            <a:r>
              <a:rPr lang="ja-JP" altLang="en-US"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11"/>
              </a:rPr>
              <a:t>35</a:t>
            </a:r>
            <a:r>
              <a:rPr lang="ja-JP" altLang="en-US"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12"/>
              </a:rPr>
              <a:t>36</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a:t>
            </a:r>
            <a:r>
              <a:rPr lang="en-US" altLang="ja-JP"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10"/>
              </a:rPr>
              <a:t>31</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より許可を得て転載</a:t>
            </a:r>
            <a:r>
              <a:rPr lang="en-US" altLang="ja-JP" b="0" i="0" dirty="0">
                <a:solidFill>
                  <a:srgbClr val="707070"/>
                </a:solidFill>
                <a:effectLst/>
                <a:latin typeface="roboto" panose="02000000000000000000" pitchFamily="2" charset="0"/>
              </a:rPr>
              <a:t>(copyright 2021 American Chemical Society)</a:t>
            </a:r>
            <a:r>
              <a:rPr lang="ja-JP" altLang="en-US" b="0" i="0" dirty="0">
                <a:solidFill>
                  <a:srgbClr val="707070"/>
                </a:solidFill>
                <a:effectLst/>
                <a:latin typeface="roboto" panose="02000000000000000000" pitchFamily="2" charset="0"/>
              </a:rPr>
              <a:t>、</a:t>
            </a:r>
            <a:r>
              <a:rPr lang="en-US" altLang="ja-JP"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11"/>
              </a:rPr>
              <a:t>35</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より許可を得て転載。図の他の部分は、許可を得て</a:t>
            </a:r>
            <a:r>
              <a:rPr lang="en-US" altLang="ja-JP"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5"/>
              </a:rPr>
              <a:t>7</a:t>
            </a:r>
            <a:r>
              <a:rPr lang="ja-JP" altLang="en-US" b="0" i="1"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6"/>
              </a:rPr>
              <a:t>8</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a:t>
            </a:r>
            <a:r>
              <a:rPr lang="en-US" altLang="ja-JP" b="0" i="0" dirty="0">
                <a:solidFill>
                  <a:srgbClr val="707070"/>
                </a:solidFill>
                <a:effectLst/>
                <a:latin typeface="roboto" panose="02000000000000000000" pitchFamily="2" charset="0"/>
              </a:rPr>
              <a:t>Springer-Nature</a:t>
            </a:r>
            <a:r>
              <a:rPr lang="ja-JP" altLang="en-US" b="0" i="0" dirty="0">
                <a:solidFill>
                  <a:srgbClr val="707070"/>
                </a:solidFill>
                <a:effectLst/>
                <a:latin typeface="roboto" panose="02000000000000000000" pitchFamily="2" charset="0"/>
              </a:rPr>
              <a:t>の許可を得て</a:t>
            </a:r>
            <a:r>
              <a:rPr lang="en-US" altLang="ja-JP"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8"/>
              </a:rPr>
              <a:t>20</a:t>
            </a:r>
            <a:r>
              <a:rPr lang="en-US" altLang="ja-JP" b="0" i="0" dirty="0">
                <a:solidFill>
                  <a:srgbClr val="707070"/>
                </a:solidFill>
                <a:effectLst/>
                <a:latin typeface="roboto" panose="02000000000000000000" pitchFamily="2" charset="0"/>
              </a:rPr>
              <a:t>)</a:t>
            </a:r>
            <a:r>
              <a:rPr lang="ja-JP" altLang="en-US" b="0" i="0" dirty="0">
                <a:solidFill>
                  <a:srgbClr val="707070"/>
                </a:solidFill>
                <a:effectLst/>
                <a:latin typeface="roboto" panose="02000000000000000000" pitchFamily="2" charset="0"/>
              </a:rPr>
              <a:t>、および</a:t>
            </a:r>
            <a:r>
              <a:rPr lang="en-US" altLang="ja-JP" b="0" i="0" dirty="0">
                <a:solidFill>
                  <a:srgbClr val="707070"/>
                </a:solidFill>
                <a:effectLst/>
                <a:latin typeface="roboto" panose="02000000000000000000" pitchFamily="2" charset="0"/>
              </a:rPr>
              <a:t>(</a:t>
            </a:r>
            <a:r>
              <a:rPr lang="en-US" altLang="ja-JP" b="0" i="1" u="none" strike="noStrike" dirty="0">
                <a:effectLst/>
                <a:latin typeface="roboto" panose="02000000000000000000" pitchFamily="2" charset="0"/>
                <a:hlinkClick r:id="rId12"/>
              </a:rPr>
              <a:t>36</a:t>
            </a:r>
            <a:r>
              <a:rPr lang="en-US" altLang="ja-JP" b="0" i="0" dirty="0">
                <a:solidFill>
                  <a:srgbClr val="707070"/>
                </a:solidFill>
                <a:effectLst/>
                <a:latin typeface="roboto" panose="02000000000000000000" pitchFamily="2" charset="0"/>
              </a:rPr>
              <a:t>)CC BY 4.0</a:t>
            </a:r>
            <a:r>
              <a:rPr lang="ja-JP" altLang="en-US" b="0" i="0" dirty="0">
                <a:solidFill>
                  <a:srgbClr val="707070"/>
                </a:solidFill>
                <a:effectLst/>
                <a:latin typeface="roboto" panose="02000000000000000000" pitchFamily="2" charset="0"/>
              </a:rPr>
              <a:t>から転載しています。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a:t>
            </a:fld>
            <a:endParaRPr kumimoji="1" lang="ja-JP" altLang="en-US"/>
          </a:p>
        </p:txBody>
      </p:sp>
    </p:spTree>
    <p:extLst>
      <p:ext uri="{BB962C8B-B14F-4D97-AF65-F5344CB8AC3E}">
        <p14:creationId xmlns:p14="http://schemas.microsoft.com/office/powerpoint/2010/main" val="3970435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i="0" dirty="0" err="1">
                <a:effectLst/>
                <a:latin typeface="Gotham"/>
              </a:rPr>
              <a:t>Nanoporous</a:t>
            </a:r>
            <a:r>
              <a:rPr lang="en-US" altLang="ja-JP" b="1" i="0" dirty="0">
                <a:effectLst/>
                <a:latin typeface="Gotham"/>
              </a:rPr>
              <a:t> ultra-high-entropy alloys containing fourteen elements for water splitting electrocatalysis</a:t>
            </a:r>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4</a:t>
            </a:fld>
            <a:endParaRPr kumimoji="1" lang="ja-JP" altLang="en-US"/>
          </a:p>
        </p:txBody>
      </p:sp>
    </p:spTree>
    <p:extLst>
      <p:ext uri="{BB962C8B-B14F-4D97-AF65-F5344CB8AC3E}">
        <p14:creationId xmlns:p14="http://schemas.microsoft.com/office/powerpoint/2010/main" val="774100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7</a:t>
            </a:fld>
            <a:endParaRPr kumimoji="1" lang="ja-JP" altLang="en-US"/>
          </a:p>
        </p:txBody>
      </p:sp>
    </p:spTree>
    <p:extLst>
      <p:ext uri="{BB962C8B-B14F-4D97-AF65-F5344CB8AC3E}">
        <p14:creationId xmlns:p14="http://schemas.microsoft.com/office/powerpoint/2010/main" val="840873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9</a:t>
            </a:fld>
            <a:endParaRPr kumimoji="1" lang="ja-JP" altLang="en-US"/>
          </a:p>
        </p:txBody>
      </p:sp>
    </p:spTree>
    <p:extLst>
      <p:ext uri="{BB962C8B-B14F-4D97-AF65-F5344CB8AC3E}">
        <p14:creationId xmlns:p14="http://schemas.microsoft.com/office/powerpoint/2010/main" val="873854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a:t>
            </a:r>
            <a:r>
              <a:rPr lang="ja-JP" altLang="en-US" dirty="0"/>
              <a:t>ハイエントロピー合金は、ほぼ等しい比率で</a:t>
            </a:r>
            <a:r>
              <a:rPr lang="en-US" altLang="ja-JP" dirty="0"/>
              <a:t>5</a:t>
            </a:r>
            <a:r>
              <a:rPr lang="ja-JP" altLang="en-US" dirty="0"/>
              <a:t>種類以上の多種類の元素を有 する新規な合金である </a:t>
            </a:r>
            <a:r>
              <a:rPr lang="en-US" altLang="ja-JP" dirty="0"/>
              <a:t>• </a:t>
            </a:r>
            <a:r>
              <a:rPr lang="ja-JP" altLang="en-US" dirty="0"/>
              <a:t>合金混合は、合金スクラップリサイクルの現実的な手段として機能しながら 、ハイエントロピー合金の商業化も可能にし、ハイエントロピー合金製造のため の有望な、持続可能で費用効果のある手法になるはずである </a:t>
            </a:r>
            <a:r>
              <a:rPr lang="en-US" altLang="ja-JP" dirty="0"/>
              <a:t>• </a:t>
            </a:r>
            <a:r>
              <a:rPr lang="ja-JP" altLang="en-US" dirty="0"/>
              <a:t>今後の研究は、流入スクラップ組成を効果的に制御し、強固なスクラップ前 処理サイクル確立のため、実験と設計法による計算結果の裏付けに焦点を 当てる必要がある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技術 </a:t>
            </a:r>
            <a:r>
              <a:rPr lang="en-US" altLang="ja-JP" dirty="0"/>
              <a:t>- </a:t>
            </a:r>
            <a:r>
              <a:rPr lang="ja-JP" altLang="en-US" dirty="0"/>
              <a:t>合金スクラップからのハイエントロピー合金 </a:t>
            </a:r>
            <a:r>
              <a:rPr lang="en-US" altLang="ja-JP" dirty="0"/>
              <a:t>• </a:t>
            </a:r>
            <a:r>
              <a:rPr lang="ja-JP" altLang="en-US" dirty="0"/>
              <a:t>純粋な金属を溶かす代わりに「合金混合」プロセスで、研究 者たちは複数の合金スクラップを溶かしハイエントロピー合金を 製造。それにより金属スクラップのリサイクルを可能にしながら 生産コストを大幅に削減した。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131314"/>
                </a:solidFill>
                <a:effectLst/>
                <a:latin typeface="__Inter_c9ce08"/>
              </a:rPr>
              <a:t>合金スクラップから高エントロピー合金</a:t>
            </a:r>
            <a:r>
              <a:rPr lang="en-US" altLang="ja-JP" sz="1200" b="0" i="0" dirty="0">
                <a:solidFill>
                  <a:srgbClr val="131314"/>
                </a:solidFill>
                <a:effectLst/>
                <a:latin typeface="__Inter_c9ce08"/>
              </a:rPr>
              <a:t>(HEA)</a:t>
            </a:r>
            <a:r>
              <a:rPr lang="ja-JP" altLang="en-US" sz="1200" b="0" i="0" dirty="0">
                <a:solidFill>
                  <a:srgbClr val="131314"/>
                </a:solidFill>
                <a:effectLst/>
                <a:latin typeface="__Inter_c9ce08"/>
              </a:rPr>
              <a:t>を製造する「合金混合」と呼ばれる持続可能な方法を提案します。我々は、ほぼ等モルの</a:t>
            </a:r>
            <a:r>
              <a:rPr lang="en-US" altLang="ja-JP" sz="1200" b="0" i="0" dirty="0">
                <a:solidFill>
                  <a:srgbClr val="131314"/>
                </a:solidFill>
                <a:effectLst/>
                <a:latin typeface="__Inter_c9ce08"/>
              </a:rPr>
              <a:t>CrCuFeMnNi HEA</a:t>
            </a:r>
            <a:r>
              <a:rPr lang="ja-JP" altLang="en-US" sz="1200" b="0" i="0" dirty="0">
                <a:solidFill>
                  <a:srgbClr val="131314"/>
                </a:solidFill>
                <a:effectLst/>
                <a:latin typeface="__Inter_c9ce08"/>
              </a:rPr>
              <a:t>を用いて、ラボスケールでの分析法の実現可能性を実証することに成功しました。さまざまな供給源から得られた合金スクラップ</a:t>
            </a:r>
            <a:r>
              <a:rPr lang="en-US" altLang="ja-JP" sz="1200" b="0" i="0" dirty="0">
                <a:solidFill>
                  <a:srgbClr val="131314"/>
                </a:solidFill>
                <a:effectLst/>
                <a:latin typeface="__Inter_c9ce08"/>
              </a:rPr>
              <a:t>(304L</a:t>
            </a:r>
            <a:r>
              <a:rPr lang="ja-JP" altLang="en-US" sz="1200" b="0" i="0" dirty="0">
                <a:solidFill>
                  <a:srgbClr val="131314"/>
                </a:solidFill>
                <a:effectLst/>
                <a:latin typeface="__Inter_c9ce08"/>
              </a:rPr>
              <a:t>ステンレス鋼</a:t>
            </a:r>
            <a:r>
              <a:rPr lang="en-US" altLang="ja-JP" sz="1200" b="0" i="0" dirty="0">
                <a:solidFill>
                  <a:srgbClr val="131314"/>
                </a:solidFill>
                <a:effectLst/>
                <a:latin typeface="__Inter_c9ce08"/>
              </a:rPr>
              <a:t>(SS)</a:t>
            </a:r>
            <a:r>
              <a:rPr lang="ja-JP" altLang="en-US" sz="1200" b="0" i="0" dirty="0">
                <a:solidFill>
                  <a:srgbClr val="131314"/>
                </a:solidFill>
                <a:effectLst/>
                <a:latin typeface="__Inter_c9ce08"/>
              </a:rPr>
              <a:t>、ニクロム</a:t>
            </a:r>
            <a:r>
              <a:rPr lang="en-US" altLang="ja-JP" sz="1200" b="0" i="0" dirty="0">
                <a:solidFill>
                  <a:srgbClr val="131314"/>
                </a:solidFill>
                <a:effectLst/>
                <a:latin typeface="__Inter_c9ce08"/>
              </a:rPr>
              <a:t>80</a:t>
            </a:r>
            <a:r>
              <a:rPr lang="ja-JP" altLang="en-US" sz="1200" b="0" i="0" dirty="0">
                <a:solidFill>
                  <a:srgbClr val="131314"/>
                </a:solidFill>
                <a:effectLst/>
                <a:latin typeface="__Inter_c9ce08"/>
              </a:rPr>
              <a:t>、および電線グレードの銅</a:t>
            </a:r>
            <a:r>
              <a:rPr lang="en-US" altLang="ja-JP" sz="1200" b="0" i="0" dirty="0">
                <a:solidFill>
                  <a:srgbClr val="131314"/>
                </a:solidFill>
                <a:effectLst/>
                <a:latin typeface="__Inter_c9ce08"/>
              </a:rPr>
              <a:t>)</a:t>
            </a:r>
            <a:r>
              <a:rPr lang="ja-JP" altLang="en-US" sz="1200" b="0" i="0" dirty="0">
                <a:solidFill>
                  <a:srgbClr val="131314"/>
                </a:solidFill>
                <a:effectLst/>
                <a:latin typeface="__Inter_c9ce08"/>
              </a:rPr>
              <a:t>を真空アーク溶融を使用して溶融し、</a:t>
            </a:r>
            <a:r>
              <a:rPr lang="en-US" altLang="ja-JP" sz="1200" b="0" i="0" dirty="0">
                <a:solidFill>
                  <a:srgbClr val="131314"/>
                </a:solidFill>
                <a:effectLst/>
                <a:latin typeface="__Inter_c9ce08"/>
              </a:rPr>
              <a:t>Mn</a:t>
            </a:r>
            <a:r>
              <a:rPr lang="ja-JP" altLang="en-US" sz="1200" b="0" i="0" dirty="0">
                <a:solidFill>
                  <a:srgbClr val="131314"/>
                </a:solidFill>
                <a:effectLst/>
                <a:latin typeface="__Inter_c9ce08"/>
              </a:rPr>
              <a:t>と</a:t>
            </a:r>
            <a:r>
              <a:rPr lang="en-US" altLang="ja-JP" sz="1200" b="0" i="0" dirty="0">
                <a:solidFill>
                  <a:srgbClr val="131314"/>
                </a:solidFill>
                <a:effectLst/>
                <a:latin typeface="__Inter_c9ce08"/>
              </a:rPr>
              <a:t>Cr</a:t>
            </a:r>
            <a:r>
              <a:rPr lang="ja-JP" altLang="en-US" sz="1200" b="0" i="0" dirty="0">
                <a:solidFill>
                  <a:srgbClr val="131314"/>
                </a:solidFill>
                <a:effectLst/>
                <a:latin typeface="__Inter_c9ce08"/>
              </a:rPr>
              <a:t>を少量添加して等原子組成を達成しました。この合金は、</a:t>
            </a:r>
            <a:r>
              <a:rPr lang="en-US" altLang="ja-JP" sz="1200" b="0" i="0" dirty="0">
                <a:solidFill>
                  <a:srgbClr val="131314"/>
                </a:solidFill>
                <a:effectLst/>
                <a:latin typeface="__Inter_c9ce08"/>
              </a:rPr>
              <a:t>X</a:t>
            </a:r>
            <a:r>
              <a:rPr lang="ja-JP" altLang="en-US" sz="1200" b="0" i="0" dirty="0">
                <a:solidFill>
                  <a:srgbClr val="131314"/>
                </a:solidFill>
                <a:effectLst/>
                <a:latin typeface="__Inter_c9ce08"/>
              </a:rPr>
              <a:t>線回折</a:t>
            </a:r>
            <a:r>
              <a:rPr lang="en-US" altLang="ja-JP" sz="1200" b="0" i="0" dirty="0">
                <a:solidFill>
                  <a:srgbClr val="131314"/>
                </a:solidFill>
                <a:effectLst/>
                <a:latin typeface="__Inter_c9ce08"/>
              </a:rPr>
              <a:t>(XRD)</a:t>
            </a:r>
            <a:r>
              <a:rPr lang="ja-JP" altLang="en-US" sz="1200" b="0" i="0" dirty="0">
                <a:solidFill>
                  <a:srgbClr val="131314"/>
                </a:solidFill>
                <a:effectLst/>
                <a:latin typeface="__Inter_c9ce08"/>
              </a:rPr>
              <a:t>と走査型電子顕微鏡</a:t>
            </a:r>
            <a:r>
              <a:rPr lang="en-US" altLang="ja-JP" sz="1200" b="0" i="0" dirty="0">
                <a:solidFill>
                  <a:srgbClr val="131314"/>
                </a:solidFill>
                <a:effectLst/>
                <a:latin typeface="__Inter_c9ce08"/>
              </a:rPr>
              <a:t>(SEM)</a:t>
            </a:r>
            <a:r>
              <a:rPr lang="ja-JP" altLang="en-US" sz="1200" b="0" i="0" dirty="0">
                <a:solidFill>
                  <a:srgbClr val="131314"/>
                </a:solidFill>
                <a:effectLst/>
                <a:latin typeface="__Inter_c9ce08"/>
              </a:rPr>
              <a:t>を用いて特性評価され、「合金混合」によって製造された合金が、従来の純元素の溶融によって製造された同じ組成の合金と同様の微細構造を示すことを確認しました。</a:t>
            </a:r>
            <a:r>
              <a:rPr lang="en-US" altLang="ja-JP" sz="1200" b="0" i="0" dirty="0" err="1">
                <a:solidFill>
                  <a:srgbClr val="131314"/>
                </a:solidFill>
                <a:effectLst/>
                <a:latin typeface="__Inter_c9ce08"/>
              </a:rPr>
              <a:t>ThermoCalc</a:t>
            </a:r>
            <a:r>
              <a:rPr lang="ja-JP" altLang="en-US" sz="1200" b="0" i="0" dirty="0">
                <a:solidFill>
                  <a:srgbClr val="131314"/>
                </a:solidFill>
                <a:effectLst/>
                <a:latin typeface="__Inter_c9ce08"/>
              </a:rPr>
              <a:t>の特性計算モジュールを使用して、この研究の結果は、</a:t>
            </a:r>
            <a:r>
              <a:rPr lang="en-US" altLang="ja-JP" sz="1200" b="0" i="0" dirty="0">
                <a:solidFill>
                  <a:srgbClr val="131314"/>
                </a:solidFill>
                <a:effectLst/>
                <a:latin typeface="__Inter_c9ce08"/>
              </a:rPr>
              <a:t>HEA</a:t>
            </a:r>
            <a:r>
              <a:rPr lang="ja-JP" altLang="en-US" sz="1200" b="0" i="0" dirty="0">
                <a:solidFill>
                  <a:srgbClr val="131314"/>
                </a:solidFill>
                <a:effectLst/>
                <a:latin typeface="__Inter_c9ce08"/>
              </a:rPr>
              <a:t>の商業化の文脈で有望です。</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13</a:t>
            </a:fld>
            <a:endParaRPr kumimoji="1" lang="ja-JP" altLang="en-US"/>
          </a:p>
        </p:txBody>
      </p:sp>
    </p:spTree>
    <p:extLst>
      <p:ext uri="{BB962C8B-B14F-4D97-AF65-F5344CB8AC3E}">
        <p14:creationId xmlns:p14="http://schemas.microsoft.com/office/powerpoint/2010/main" val="3324431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25</a:t>
            </a:fld>
            <a:endParaRPr kumimoji="1" lang="ja-JP" altLang="en-US"/>
          </a:p>
        </p:txBody>
      </p:sp>
    </p:spTree>
    <p:extLst>
      <p:ext uri="{BB962C8B-B14F-4D97-AF65-F5344CB8AC3E}">
        <p14:creationId xmlns:p14="http://schemas.microsoft.com/office/powerpoint/2010/main" val="1959392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2312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link.springer.com/article/10.1007/s40831-022-00523-x" TargetMode="External"/><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gif"/><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hyperlink" Target="http://materials.duke.edu/aflow.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titech.ac.jp/news/2021/061714" TargetMode="Externa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8069362-8DA2-C1CE-EF11-B083B71216D9}"/>
              </a:ext>
            </a:extLst>
          </p:cNvPr>
          <p:cNvSpPr/>
          <p:nvPr/>
        </p:nvSpPr>
        <p:spPr>
          <a:xfrm>
            <a:off x="0" y="2170632"/>
            <a:ext cx="12192000" cy="276029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dirty="0">
                <a:latin typeface="BIZ UDP明朝 Medium" panose="02020500000000000000" pitchFamily="18" charset="-128"/>
                <a:ea typeface="BIZ UDP明朝 Medium" panose="02020500000000000000" pitchFamily="18" charset="-128"/>
              </a:rPr>
              <a:t>ハイエントロピー</a:t>
            </a:r>
            <a:endParaRPr lang="en-US" altLang="ja-JP" sz="8000" dirty="0">
              <a:latin typeface="BIZ UDP明朝 Medium" panose="02020500000000000000" pitchFamily="18" charset="-128"/>
              <a:ea typeface="BIZ UDP明朝 Medium" panose="02020500000000000000" pitchFamily="18" charset="-128"/>
            </a:endParaRPr>
          </a:p>
          <a:p>
            <a:pPr algn="ctr"/>
            <a:r>
              <a:rPr lang="ja-JP" altLang="en-US" sz="8000" dirty="0">
                <a:latin typeface="BIZ UDP明朝 Medium" panose="02020500000000000000" pitchFamily="18" charset="-128"/>
                <a:ea typeface="BIZ UDP明朝 Medium" panose="02020500000000000000" pitchFamily="18" charset="-128"/>
              </a:rPr>
              <a:t>ナノ粒子</a:t>
            </a:r>
            <a:endParaRPr kumimoji="1" lang="ja-JP" altLang="en-US" sz="80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950345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8572934-16F1-7004-E89A-CDC93673B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726" y="463970"/>
            <a:ext cx="4663751" cy="398958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水電解装置と触媒</a:t>
            </a:r>
          </a:p>
        </p:txBody>
      </p:sp>
      <p:sp>
        <p:nvSpPr>
          <p:cNvPr id="39" name="テキスト ボックス 38">
            <a:extLst>
              <a:ext uri="{FF2B5EF4-FFF2-40B4-BE49-F238E27FC236}">
                <a16:creationId xmlns:a16="http://schemas.microsoft.com/office/drawing/2014/main" id="{71DAB5F1-1795-576C-6FEF-2B37770C9E45}"/>
              </a:ext>
            </a:extLst>
          </p:cNvPr>
          <p:cNvSpPr txBox="1"/>
          <p:nvPr/>
        </p:nvSpPr>
        <p:spPr>
          <a:xfrm>
            <a:off x="8498143" y="4191945"/>
            <a:ext cx="2357988" cy="261610"/>
          </a:xfrm>
          <a:prstGeom prst="rect">
            <a:avLst/>
          </a:prstGeom>
          <a:noFill/>
        </p:spPr>
        <p:txBody>
          <a:bodyPr wrap="square">
            <a:spAutoFit/>
          </a:bodyPr>
          <a:lstStyle/>
          <a:p>
            <a:pPr algn="ctr"/>
            <a:r>
              <a:rPr lang="ja-JP" altLang="en-US" sz="1050" b="0" i="0" dirty="0">
                <a:effectLst/>
                <a:latin typeface="BIZ UDPゴシック" panose="020B0400000000000000" pitchFamily="50" charset="-128"/>
                <a:ea typeface="BIZ UDPゴシック" panose="020B0400000000000000" pitchFamily="50" charset="-128"/>
              </a:rPr>
              <a:t>（出所）</a:t>
            </a:r>
            <a:r>
              <a:rPr lang="en-US" altLang="ja-JP" sz="1050" b="0" i="0" dirty="0">
                <a:effectLst/>
                <a:latin typeface="BIZ UDPゴシック" panose="020B0400000000000000" pitchFamily="50" charset="-128"/>
                <a:ea typeface="BIZ UDPゴシック" panose="020B0400000000000000" pitchFamily="50" charset="-128"/>
              </a:rPr>
              <a:t>NF</a:t>
            </a:r>
            <a:r>
              <a:rPr lang="ja-JP" altLang="en-US" sz="1050" b="0" i="0" dirty="0">
                <a:effectLst/>
                <a:latin typeface="BIZ UDPゴシック" panose="020B0400000000000000" pitchFamily="50" charset="-128"/>
                <a:ea typeface="BIZ UDPゴシック" panose="020B0400000000000000" pitchFamily="50" charset="-128"/>
              </a:rPr>
              <a:t>千代田エレクトロニクス</a:t>
            </a:r>
            <a:endParaRPr lang="ja-JP" altLang="en-US" sz="1050" dirty="0">
              <a:latin typeface="BIZ UDPゴシック" panose="020B0400000000000000" pitchFamily="50" charset="-128"/>
              <a:ea typeface="BIZ UDPゴシック" panose="020B0400000000000000" pitchFamily="50" charset="-128"/>
            </a:endParaRPr>
          </a:p>
        </p:txBody>
      </p:sp>
      <p:graphicFrame>
        <p:nvGraphicFramePr>
          <p:cNvPr id="3" name="表 4">
            <a:extLst>
              <a:ext uri="{FF2B5EF4-FFF2-40B4-BE49-F238E27FC236}">
                <a16:creationId xmlns:a16="http://schemas.microsoft.com/office/drawing/2014/main" id="{D3944B62-DE9B-E501-9366-0B85C4A1844C}"/>
              </a:ext>
            </a:extLst>
          </p:cNvPr>
          <p:cNvGraphicFramePr>
            <a:graphicFrameLocks noGrp="1"/>
          </p:cNvGraphicFramePr>
          <p:nvPr>
            <p:extLst>
              <p:ext uri="{D42A27DB-BD31-4B8C-83A1-F6EECF244321}">
                <p14:modId xmlns:p14="http://schemas.microsoft.com/office/powerpoint/2010/main" val="3648959744"/>
              </p:ext>
            </p:extLst>
          </p:nvPr>
        </p:nvGraphicFramePr>
        <p:xfrm>
          <a:off x="286476" y="3124639"/>
          <a:ext cx="5477856" cy="3581400"/>
        </p:xfrm>
        <a:graphic>
          <a:graphicData uri="http://schemas.openxmlformats.org/drawingml/2006/table">
            <a:tbl>
              <a:tblPr firstRow="1" bandRow="1">
                <a:tableStyleId>{7DF18680-E054-41AD-8BC1-D1AEF772440D}</a:tableStyleId>
              </a:tblPr>
              <a:tblGrid>
                <a:gridCol w="1731295">
                  <a:extLst>
                    <a:ext uri="{9D8B030D-6E8A-4147-A177-3AD203B41FA5}">
                      <a16:colId xmlns:a16="http://schemas.microsoft.com/office/drawing/2014/main" val="1118235464"/>
                    </a:ext>
                  </a:extLst>
                </a:gridCol>
                <a:gridCol w="1227480">
                  <a:extLst>
                    <a:ext uri="{9D8B030D-6E8A-4147-A177-3AD203B41FA5}">
                      <a16:colId xmlns:a16="http://schemas.microsoft.com/office/drawing/2014/main" val="3360438951"/>
                    </a:ext>
                  </a:extLst>
                </a:gridCol>
                <a:gridCol w="1364883">
                  <a:extLst>
                    <a:ext uri="{9D8B030D-6E8A-4147-A177-3AD203B41FA5}">
                      <a16:colId xmlns:a16="http://schemas.microsoft.com/office/drawing/2014/main" val="620948940"/>
                    </a:ext>
                  </a:extLst>
                </a:gridCol>
                <a:gridCol w="1154198">
                  <a:extLst>
                    <a:ext uri="{9D8B030D-6E8A-4147-A177-3AD203B41FA5}">
                      <a16:colId xmlns:a16="http://schemas.microsoft.com/office/drawing/2014/main" val="2033500529"/>
                    </a:ext>
                  </a:extLst>
                </a:gridCol>
              </a:tblGrid>
              <a:tr h="210213">
                <a:tc>
                  <a:txBody>
                    <a:bodyPr/>
                    <a:lstStyle/>
                    <a:p>
                      <a:pPr algn="r"/>
                      <a:r>
                        <a:rPr kumimoji="1" lang="ja-JP" altLang="en-US" sz="1100" b="1" dirty="0">
                          <a:latin typeface="BIZ UDPゴシック" panose="020B0400000000000000" pitchFamily="50" charset="-128"/>
                          <a:ea typeface="BIZ UDPゴシック" panose="020B0400000000000000" pitchFamily="50" charset="-128"/>
                        </a:rPr>
                        <a:t>水電解の方式→</a:t>
                      </a:r>
                    </a:p>
                  </a:txBody>
                  <a:tcPr anchor="ctr">
                    <a:solidFill>
                      <a:schemeClr val="accent4">
                        <a:lumMod val="50000"/>
                      </a:schemeClr>
                    </a:solidFill>
                  </a:tcPr>
                </a:tc>
                <a:tc>
                  <a:txBody>
                    <a:bodyPr/>
                    <a:lstStyle/>
                    <a:p>
                      <a:pPr algn="ctr"/>
                      <a:r>
                        <a:rPr kumimoji="1" lang="en-US" altLang="ja-JP" sz="1100" b="1" dirty="0">
                          <a:latin typeface="BIZ UDPゴシック" panose="020B0400000000000000" pitchFamily="50" charset="-128"/>
                          <a:ea typeface="BIZ UDPゴシック" panose="020B0400000000000000" pitchFamily="50" charset="-128"/>
                        </a:rPr>
                        <a:t>AWE</a:t>
                      </a:r>
                    </a:p>
                    <a:p>
                      <a:pPr algn="ctr"/>
                      <a:r>
                        <a:rPr kumimoji="1" lang="ja-JP" altLang="en-US" sz="1100" b="1" dirty="0">
                          <a:latin typeface="BIZ UDPゴシック" panose="020B0400000000000000" pitchFamily="50" charset="-128"/>
                          <a:ea typeface="BIZ UDPゴシック" panose="020B0400000000000000" pitchFamily="50" charset="-128"/>
                        </a:rPr>
                        <a:t>アルカリ水電解</a:t>
                      </a:r>
                    </a:p>
                  </a:txBody>
                  <a:tcPr anchor="ctr">
                    <a:solidFill>
                      <a:schemeClr val="accent4">
                        <a:lumMod val="50000"/>
                      </a:schemeClr>
                    </a:solidFill>
                  </a:tcPr>
                </a:tc>
                <a:tc>
                  <a:txBody>
                    <a:bodyPr/>
                    <a:lstStyle/>
                    <a:p>
                      <a:pPr algn="ctr"/>
                      <a:r>
                        <a:rPr kumimoji="1" lang="en-US" altLang="ja-JP" sz="1100" b="1" dirty="0">
                          <a:latin typeface="BIZ UDPゴシック" panose="020B0400000000000000" pitchFamily="50" charset="-128"/>
                          <a:ea typeface="BIZ UDPゴシック" panose="020B0400000000000000" pitchFamily="50" charset="-128"/>
                        </a:rPr>
                        <a:t>PEM</a:t>
                      </a:r>
                    </a:p>
                    <a:p>
                      <a:pPr algn="ctr"/>
                      <a:r>
                        <a:rPr kumimoji="1" lang="ja-JP" altLang="en-US" sz="1100" b="1" dirty="0">
                          <a:latin typeface="BIZ UDPゴシック" panose="020B0400000000000000" pitchFamily="50" charset="-128"/>
                          <a:ea typeface="BIZ UDPゴシック" panose="020B0400000000000000" pitchFamily="50" charset="-128"/>
                        </a:rPr>
                        <a:t>プロトン交換膜</a:t>
                      </a:r>
                    </a:p>
                  </a:txBody>
                  <a:tcPr anchor="ctr">
                    <a:solidFill>
                      <a:schemeClr val="accent4">
                        <a:lumMod val="50000"/>
                      </a:schemeClr>
                    </a:solidFill>
                  </a:tcPr>
                </a:tc>
                <a:tc>
                  <a:txBody>
                    <a:bodyPr/>
                    <a:lstStyle/>
                    <a:p>
                      <a:pPr algn="ctr"/>
                      <a:r>
                        <a:rPr kumimoji="1" lang="en-US" altLang="ja-JP" sz="1100" b="1" dirty="0">
                          <a:latin typeface="BIZ UDPゴシック" panose="020B0400000000000000" pitchFamily="50" charset="-128"/>
                          <a:ea typeface="BIZ UDPゴシック" panose="020B0400000000000000" pitchFamily="50" charset="-128"/>
                        </a:rPr>
                        <a:t>AEM</a:t>
                      </a:r>
                    </a:p>
                    <a:p>
                      <a:pPr algn="ctr"/>
                      <a:r>
                        <a:rPr kumimoji="1" lang="ja-JP" altLang="en-US" sz="1100" b="1" dirty="0">
                          <a:latin typeface="BIZ UDPゴシック" panose="020B0400000000000000" pitchFamily="50" charset="-128"/>
                          <a:ea typeface="BIZ UDPゴシック" panose="020B0400000000000000" pitchFamily="50" charset="-128"/>
                        </a:rPr>
                        <a:t>アニオン交換膜</a:t>
                      </a:r>
                    </a:p>
                  </a:txBody>
                  <a:tcPr anchor="ctr">
                    <a:solidFill>
                      <a:schemeClr val="accent4">
                        <a:lumMod val="50000"/>
                      </a:schemeClr>
                    </a:solidFill>
                  </a:tcPr>
                </a:tc>
                <a:extLst>
                  <a:ext uri="{0D108BD9-81ED-4DB2-BD59-A6C34878D82A}">
                    <a16:rowId xmlns:a16="http://schemas.microsoft.com/office/drawing/2014/main" val="2909296302"/>
                  </a:ext>
                </a:extLst>
              </a:tr>
              <a:tr h="210213">
                <a:tc>
                  <a:txBody>
                    <a:bodyPr/>
                    <a:lstStyle/>
                    <a:p>
                      <a:r>
                        <a:rPr kumimoji="1" lang="ja-JP" altLang="en-US" sz="1100" b="0" dirty="0">
                          <a:latin typeface="BIZ UDPゴシック" panose="020B0400000000000000" pitchFamily="50" charset="-128"/>
                          <a:ea typeface="BIZ UDPゴシック" panose="020B0400000000000000" pitchFamily="50" charset="-128"/>
                        </a:rPr>
                        <a:t>水素の生産性</a:t>
                      </a:r>
                    </a:p>
                  </a:txBody>
                  <a:tcP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extLst>
                  <a:ext uri="{0D108BD9-81ED-4DB2-BD59-A6C34878D82A}">
                    <a16:rowId xmlns:a16="http://schemas.microsoft.com/office/drawing/2014/main" val="2774957833"/>
                  </a:ext>
                </a:extLst>
              </a:tr>
              <a:tr h="210213">
                <a:tc>
                  <a:txBody>
                    <a:bodyPr/>
                    <a:lstStyle/>
                    <a:p>
                      <a:r>
                        <a:rPr kumimoji="1" lang="ja-JP" altLang="en-US" sz="1100" b="0" dirty="0">
                          <a:latin typeface="BIZ UDPゴシック" panose="020B0400000000000000" pitchFamily="50" charset="-128"/>
                          <a:ea typeface="BIZ UDPゴシック" panose="020B0400000000000000" pitchFamily="50" charset="-128"/>
                        </a:rPr>
                        <a:t>装置のコスト</a:t>
                      </a:r>
                    </a:p>
                  </a:txBody>
                  <a:tcP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extLst>
                  <a:ext uri="{0D108BD9-81ED-4DB2-BD59-A6C34878D82A}">
                    <a16:rowId xmlns:a16="http://schemas.microsoft.com/office/drawing/2014/main" val="2884691787"/>
                  </a:ext>
                </a:extLst>
              </a:tr>
              <a:tr h="210213">
                <a:tc>
                  <a:txBody>
                    <a:bodyPr/>
                    <a:lstStyle/>
                    <a:p>
                      <a:r>
                        <a:rPr kumimoji="1" lang="ja-JP" altLang="en-US" sz="1400" b="1" dirty="0">
                          <a:solidFill>
                            <a:schemeClr val="bg1"/>
                          </a:solidFill>
                          <a:latin typeface="BIZ UDPゴシック" panose="020B0400000000000000" pitchFamily="50" charset="-128"/>
                          <a:ea typeface="BIZ UDPゴシック" panose="020B0400000000000000" pitchFamily="50" charset="-128"/>
                        </a:rPr>
                        <a:t>触媒のコスト</a:t>
                      </a:r>
                    </a:p>
                  </a:txBody>
                  <a:tcPr>
                    <a:solidFill>
                      <a:srgbClr val="C00000"/>
                    </a:solidFill>
                  </a:tcPr>
                </a:tc>
                <a:tc>
                  <a:txBody>
                    <a:bodyPr/>
                    <a:lstStyle/>
                    <a:p>
                      <a:pPr algn="ctr"/>
                      <a:r>
                        <a:rPr kumimoji="1" lang="ja-JP" altLang="en-US" sz="1400" b="1" dirty="0">
                          <a:solidFill>
                            <a:schemeClr val="bg1"/>
                          </a:solidFill>
                          <a:latin typeface="BIZ UDPゴシック" panose="020B0400000000000000" pitchFamily="50" charset="-128"/>
                          <a:ea typeface="BIZ UDPゴシック" panose="020B0400000000000000" pitchFamily="50" charset="-128"/>
                        </a:rPr>
                        <a:t>〇→◎</a:t>
                      </a:r>
                    </a:p>
                  </a:txBody>
                  <a:tcPr anchor="ctr">
                    <a:solidFill>
                      <a:srgbClr val="C00000"/>
                    </a:solidFill>
                  </a:tcPr>
                </a:tc>
                <a:tc>
                  <a:txBody>
                    <a:bodyPr/>
                    <a:lstStyle/>
                    <a:p>
                      <a:pPr algn="ctr"/>
                      <a:r>
                        <a:rPr kumimoji="1" lang="ja-JP" altLang="en-US" sz="1400" b="1" dirty="0">
                          <a:solidFill>
                            <a:schemeClr val="bg1"/>
                          </a:solidFill>
                          <a:latin typeface="BIZ UDPゴシック" panose="020B0400000000000000" pitchFamily="50" charset="-128"/>
                          <a:ea typeface="BIZ UDPゴシック" panose="020B0400000000000000" pitchFamily="50" charset="-128"/>
                        </a:rPr>
                        <a:t>△→〇</a:t>
                      </a:r>
                    </a:p>
                  </a:txBody>
                  <a:tcPr anchor="ctr">
                    <a:solidFill>
                      <a:srgbClr val="C00000"/>
                    </a:solidFill>
                  </a:tcPr>
                </a:tc>
                <a:tc>
                  <a:txBody>
                    <a:bodyPr/>
                    <a:lstStyle/>
                    <a:p>
                      <a:pPr algn="ctr"/>
                      <a:r>
                        <a:rPr kumimoji="1" lang="ja-JP" altLang="en-US" sz="1400" b="1" dirty="0">
                          <a:solidFill>
                            <a:schemeClr val="bg1"/>
                          </a:solidFill>
                          <a:latin typeface="BIZ UDPゴシック" panose="020B0400000000000000" pitchFamily="50" charset="-128"/>
                          <a:ea typeface="BIZ UDPゴシック" panose="020B0400000000000000" pitchFamily="50" charset="-128"/>
                        </a:rPr>
                        <a:t>〇→◎</a:t>
                      </a:r>
                    </a:p>
                  </a:txBody>
                  <a:tcPr anchor="ctr">
                    <a:solidFill>
                      <a:srgbClr val="C00000"/>
                    </a:solidFill>
                  </a:tcPr>
                </a:tc>
                <a:extLst>
                  <a:ext uri="{0D108BD9-81ED-4DB2-BD59-A6C34878D82A}">
                    <a16:rowId xmlns:a16="http://schemas.microsoft.com/office/drawing/2014/main" val="3811128135"/>
                  </a:ext>
                </a:extLst>
              </a:tr>
              <a:tr h="210213">
                <a:tc>
                  <a:txBody>
                    <a:bodyPr/>
                    <a:lstStyle/>
                    <a:p>
                      <a:r>
                        <a:rPr kumimoji="1" lang="ja-JP" altLang="en-US" sz="1100" b="0" dirty="0">
                          <a:latin typeface="BIZ UDPゴシック" panose="020B0400000000000000" pitchFamily="50" charset="-128"/>
                          <a:ea typeface="BIZ UDPゴシック" panose="020B0400000000000000" pitchFamily="50" charset="-128"/>
                        </a:rPr>
                        <a:t>装置のコンパクト性</a:t>
                      </a:r>
                    </a:p>
                  </a:txBody>
                  <a:tcP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a:t>
                      </a:r>
                    </a:p>
                  </a:txBody>
                  <a:tcPr anchor="ctr"/>
                </a:tc>
                <a:extLst>
                  <a:ext uri="{0D108BD9-81ED-4DB2-BD59-A6C34878D82A}">
                    <a16:rowId xmlns:a16="http://schemas.microsoft.com/office/drawing/2014/main" val="2954605096"/>
                  </a:ext>
                </a:extLst>
              </a:tr>
              <a:tr h="210213">
                <a:tc>
                  <a:txBody>
                    <a:bodyPr/>
                    <a:lstStyle/>
                    <a:p>
                      <a:r>
                        <a:rPr kumimoji="1" lang="ja-JP" altLang="en-US" sz="1100" b="0" dirty="0">
                          <a:latin typeface="BIZ UDPゴシック" panose="020B0400000000000000" pitchFamily="50" charset="-128"/>
                          <a:ea typeface="BIZ UDPゴシック" panose="020B0400000000000000" pitchFamily="50" charset="-128"/>
                        </a:rPr>
                        <a:t>生産規模の拡張性</a:t>
                      </a:r>
                      <a:endParaRPr kumimoji="1" lang="en-US" altLang="ja-JP" sz="1100" b="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extLst>
                  <a:ext uri="{0D108BD9-81ED-4DB2-BD59-A6C34878D82A}">
                    <a16:rowId xmlns:a16="http://schemas.microsoft.com/office/drawing/2014/main" val="203968887"/>
                  </a:ext>
                </a:extLst>
              </a:tr>
              <a:tr h="210213">
                <a:tc>
                  <a:txBody>
                    <a:bodyPr/>
                    <a:lstStyle/>
                    <a:p>
                      <a:r>
                        <a:rPr kumimoji="1" lang="ja-JP" altLang="en-US" sz="1100" b="0" dirty="0">
                          <a:latin typeface="BIZ UDPゴシック" panose="020B0400000000000000" pitchFamily="50" charset="-128"/>
                          <a:ea typeface="BIZ UDPゴシック" panose="020B0400000000000000" pitchFamily="50" charset="-128"/>
                        </a:rPr>
                        <a:t>耐久性</a:t>
                      </a:r>
                    </a:p>
                  </a:txBody>
                  <a:tcP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a:t>
                      </a:r>
                      <a:r>
                        <a:rPr kumimoji="1" lang="ja-JP" altLang="en-US" sz="1100" b="0" dirty="0">
                          <a:latin typeface="BIZ UDPゴシック" panose="020B0400000000000000" pitchFamily="50" charset="-128"/>
                          <a:ea typeface="BIZ UDPゴシック" panose="020B0400000000000000" pitchFamily="50" charset="-128"/>
                        </a:rPr>
                        <a:t>→△</a:t>
                      </a:r>
                    </a:p>
                  </a:txBody>
                  <a:tcPr anchor="ctr"/>
                </a:tc>
                <a:extLst>
                  <a:ext uri="{0D108BD9-81ED-4DB2-BD59-A6C34878D82A}">
                    <a16:rowId xmlns:a16="http://schemas.microsoft.com/office/drawing/2014/main" val="2327560832"/>
                  </a:ext>
                </a:extLst>
              </a:tr>
              <a:tr h="210213">
                <a:tc>
                  <a:txBody>
                    <a:bodyPr/>
                    <a:lstStyle/>
                    <a:p>
                      <a:r>
                        <a:rPr kumimoji="1" lang="ja-JP" altLang="en-US" sz="1100" b="0" dirty="0">
                          <a:latin typeface="BIZ UDPゴシック" panose="020B0400000000000000" pitchFamily="50" charset="-128"/>
                          <a:ea typeface="BIZ UDPゴシック" panose="020B0400000000000000" pitchFamily="50" charset="-128"/>
                        </a:rPr>
                        <a:t>スタックの交換効率</a:t>
                      </a:r>
                    </a:p>
                  </a:txBody>
                  <a:tcP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extLst>
                  <a:ext uri="{0D108BD9-81ED-4DB2-BD59-A6C34878D82A}">
                    <a16:rowId xmlns:a16="http://schemas.microsoft.com/office/drawing/2014/main" val="2521059276"/>
                  </a:ext>
                </a:extLst>
              </a:tr>
              <a:tr h="210213">
                <a:tc>
                  <a:txBody>
                    <a:bodyPr/>
                    <a:lstStyle/>
                    <a:p>
                      <a:r>
                        <a:rPr kumimoji="1" lang="ja-JP" altLang="en-US" sz="1100" b="0" dirty="0">
                          <a:latin typeface="BIZ UDPゴシック" panose="020B0400000000000000" pitchFamily="50" charset="-128"/>
                          <a:ea typeface="BIZ UDPゴシック" panose="020B0400000000000000" pitchFamily="50" charset="-128"/>
                        </a:rPr>
                        <a:t>装置全体の保守交換性</a:t>
                      </a:r>
                    </a:p>
                  </a:txBody>
                  <a:tcP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extLst>
                  <a:ext uri="{0D108BD9-81ED-4DB2-BD59-A6C34878D82A}">
                    <a16:rowId xmlns:a16="http://schemas.microsoft.com/office/drawing/2014/main" val="3752862545"/>
                  </a:ext>
                </a:extLst>
              </a:tr>
              <a:tr h="210213">
                <a:tc>
                  <a:txBody>
                    <a:bodyPr/>
                    <a:lstStyle/>
                    <a:p>
                      <a:r>
                        <a:rPr kumimoji="1" lang="ja-JP" altLang="en-US" sz="1100" b="0" dirty="0">
                          <a:latin typeface="BIZ UDPゴシック" panose="020B0400000000000000" pitchFamily="50" charset="-128"/>
                          <a:ea typeface="BIZ UDPゴシック" panose="020B0400000000000000" pitchFamily="50" charset="-128"/>
                        </a:rPr>
                        <a:t>電力変動への応答性</a:t>
                      </a:r>
                    </a:p>
                  </a:txBody>
                  <a:tcP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a:t>
                      </a:r>
                      <a:r>
                        <a:rPr kumimoji="1" lang="ja-JP" altLang="en-US" sz="1100" b="0" dirty="0">
                          <a:latin typeface="BIZ UDPゴシック" panose="020B0400000000000000" pitchFamily="50" charset="-128"/>
                          <a:ea typeface="BIZ UDPゴシック" panose="020B0400000000000000" pitchFamily="50" charset="-128"/>
                        </a:rPr>
                        <a:t>→〇</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extLst>
                  <a:ext uri="{0D108BD9-81ED-4DB2-BD59-A6C34878D82A}">
                    <a16:rowId xmlns:a16="http://schemas.microsoft.com/office/drawing/2014/main" val="151301780"/>
                  </a:ext>
                </a:extLst>
              </a:tr>
              <a:tr h="210213">
                <a:tc>
                  <a:txBody>
                    <a:bodyPr/>
                    <a:lstStyle/>
                    <a:p>
                      <a:r>
                        <a:rPr kumimoji="1" lang="ja-JP" altLang="en-US" sz="1100" b="0" dirty="0">
                          <a:latin typeface="BIZ UDPゴシック" panose="020B0400000000000000" pitchFamily="50" charset="-128"/>
                          <a:ea typeface="BIZ UDPゴシック" panose="020B0400000000000000" pitchFamily="50" charset="-128"/>
                        </a:rPr>
                        <a:t>水素の出力圧力</a:t>
                      </a:r>
                    </a:p>
                  </a:txBody>
                  <a:tcP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a:t>
                      </a:r>
                      <a:r>
                        <a:rPr kumimoji="1" lang="ja-JP" altLang="en-US" sz="1100" b="0" dirty="0">
                          <a:latin typeface="BIZ UDPゴシック" panose="020B0400000000000000" pitchFamily="50" charset="-128"/>
                          <a:ea typeface="BIZ UDPゴシック" panose="020B0400000000000000" pitchFamily="50" charset="-128"/>
                        </a:rPr>
                        <a:t>　〇？</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　〇？</a:t>
                      </a:r>
                    </a:p>
                  </a:txBody>
                  <a:tcPr anchor="ctr"/>
                </a:tc>
                <a:extLst>
                  <a:ext uri="{0D108BD9-81ED-4DB2-BD59-A6C34878D82A}">
                    <a16:rowId xmlns:a16="http://schemas.microsoft.com/office/drawing/2014/main" val="3790970904"/>
                  </a:ext>
                </a:extLst>
              </a:tr>
              <a:tr h="210213">
                <a:tc>
                  <a:txBody>
                    <a:bodyPr/>
                    <a:lstStyle/>
                    <a:p>
                      <a:r>
                        <a:rPr kumimoji="1" lang="ja-JP" altLang="en-US" sz="1100" b="0" dirty="0">
                          <a:latin typeface="BIZ UDPゴシック" panose="020B0400000000000000" pitchFamily="50" charset="-128"/>
                          <a:ea typeface="BIZ UDPゴシック" panose="020B0400000000000000" pitchFamily="50" charset="-128"/>
                        </a:rPr>
                        <a:t>水素の純度</a:t>
                      </a:r>
                    </a:p>
                  </a:txBody>
                  <a:tcP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　〇？</a:t>
                      </a:r>
                    </a:p>
                  </a:txBody>
                  <a:tcPr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a:t>
                      </a:r>
                      <a:r>
                        <a:rPr kumimoji="1" lang="ja-JP" altLang="en-US" sz="1100" b="0" dirty="0">
                          <a:latin typeface="BIZ UDPゴシック" panose="020B0400000000000000" pitchFamily="50" charset="-128"/>
                          <a:ea typeface="BIZ UDPゴシック" panose="020B0400000000000000" pitchFamily="50" charset="-128"/>
                        </a:rPr>
                        <a:t>　〇？</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　〇？</a:t>
                      </a:r>
                    </a:p>
                  </a:txBody>
                  <a:tcPr anchor="ctr"/>
                </a:tc>
                <a:extLst>
                  <a:ext uri="{0D108BD9-81ED-4DB2-BD59-A6C34878D82A}">
                    <a16:rowId xmlns:a16="http://schemas.microsoft.com/office/drawing/2014/main" val="885417746"/>
                  </a:ext>
                </a:extLst>
              </a:tr>
              <a:tr h="210213">
                <a:tc>
                  <a:txBody>
                    <a:bodyPr/>
                    <a:lstStyle/>
                    <a:p>
                      <a:r>
                        <a:rPr kumimoji="1" lang="ja-JP" altLang="en-US" sz="1100" b="0" dirty="0">
                          <a:latin typeface="BIZ UDPゴシック" panose="020B0400000000000000" pitchFamily="50" charset="-128"/>
                          <a:ea typeface="BIZ UDPゴシック" panose="020B0400000000000000" pitchFamily="50" charset="-128"/>
                        </a:rPr>
                        <a:t>水の利用効率</a:t>
                      </a:r>
                    </a:p>
                  </a:txBody>
                  <a:tcP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〇</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　</a:t>
                      </a:r>
                    </a:p>
                  </a:txBody>
                  <a:tcPr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a:t>
                      </a:r>
                    </a:p>
                  </a:txBody>
                  <a:tcPr anchor="ctr"/>
                </a:tc>
                <a:extLst>
                  <a:ext uri="{0D108BD9-81ED-4DB2-BD59-A6C34878D82A}">
                    <a16:rowId xmlns:a16="http://schemas.microsoft.com/office/drawing/2014/main" val="3053868305"/>
                  </a:ext>
                </a:extLst>
              </a:tr>
            </a:tbl>
          </a:graphicData>
        </a:graphic>
      </p:graphicFrame>
      <p:graphicFrame>
        <p:nvGraphicFramePr>
          <p:cNvPr id="8" name="表 8">
            <a:extLst>
              <a:ext uri="{FF2B5EF4-FFF2-40B4-BE49-F238E27FC236}">
                <a16:creationId xmlns:a16="http://schemas.microsoft.com/office/drawing/2014/main" id="{DD932CF9-019E-B325-6EC1-353FC5DE5766}"/>
              </a:ext>
            </a:extLst>
          </p:cNvPr>
          <p:cNvGraphicFramePr>
            <a:graphicFrameLocks noGrp="1"/>
          </p:cNvGraphicFramePr>
          <p:nvPr>
            <p:extLst>
              <p:ext uri="{D42A27DB-BD31-4B8C-83A1-F6EECF244321}">
                <p14:modId xmlns:p14="http://schemas.microsoft.com/office/powerpoint/2010/main" val="1337198327"/>
              </p:ext>
            </p:extLst>
          </p:nvPr>
        </p:nvGraphicFramePr>
        <p:xfrm>
          <a:off x="6207751" y="4521922"/>
          <a:ext cx="5477856" cy="2225040"/>
        </p:xfrm>
        <a:graphic>
          <a:graphicData uri="http://schemas.openxmlformats.org/drawingml/2006/table">
            <a:tbl>
              <a:tblPr firstRow="1" bandRow="1">
                <a:tableStyleId>{5940675A-B579-460E-94D1-54222C63F5DA}</a:tableStyleId>
              </a:tblPr>
              <a:tblGrid>
                <a:gridCol w="1369464">
                  <a:extLst>
                    <a:ext uri="{9D8B030D-6E8A-4147-A177-3AD203B41FA5}">
                      <a16:colId xmlns:a16="http://schemas.microsoft.com/office/drawing/2014/main" val="795331245"/>
                    </a:ext>
                  </a:extLst>
                </a:gridCol>
                <a:gridCol w="1369464">
                  <a:extLst>
                    <a:ext uri="{9D8B030D-6E8A-4147-A177-3AD203B41FA5}">
                      <a16:colId xmlns:a16="http://schemas.microsoft.com/office/drawing/2014/main" val="884144845"/>
                    </a:ext>
                  </a:extLst>
                </a:gridCol>
                <a:gridCol w="1369464">
                  <a:extLst>
                    <a:ext uri="{9D8B030D-6E8A-4147-A177-3AD203B41FA5}">
                      <a16:colId xmlns:a16="http://schemas.microsoft.com/office/drawing/2014/main" val="2788270126"/>
                    </a:ext>
                  </a:extLst>
                </a:gridCol>
                <a:gridCol w="1369464">
                  <a:extLst>
                    <a:ext uri="{9D8B030D-6E8A-4147-A177-3AD203B41FA5}">
                      <a16:colId xmlns:a16="http://schemas.microsoft.com/office/drawing/2014/main" val="1472824575"/>
                    </a:ext>
                  </a:extLst>
                </a:gridCol>
              </a:tblGrid>
              <a:tr h="370840">
                <a:tc rowSpan="3">
                  <a:txBody>
                    <a:bodyPr/>
                    <a:lstStyle/>
                    <a:p>
                      <a:pPr algn="ctr"/>
                      <a:r>
                        <a:rPr kumimoji="1" lang="ja-JP" altLang="en-US" sz="1400" dirty="0">
                          <a:latin typeface="BIZ UDPゴシック" panose="020B0400000000000000" pitchFamily="50" charset="-128"/>
                          <a:ea typeface="BIZ UDPゴシック" panose="020B0400000000000000" pitchFamily="50" charset="-128"/>
                        </a:rPr>
                        <a:t>電力価格</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ユーロ／</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en-US" altLang="ja-JP" sz="1400" dirty="0">
                          <a:latin typeface="BIZ UDPゴシック" panose="020B0400000000000000" pitchFamily="50" charset="-128"/>
                          <a:ea typeface="BIZ UDPゴシック" panose="020B0400000000000000" pitchFamily="50" charset="-128"/>
                        </a:rPr>
                        <a:t>MW</a:t>
                      </a:r>
                      <a:r>
                        <a:rPr kumimoji="1" lang="ja-JP" altLang="en-US" sz="1400" dirty="0">
                          <a:latin typeface="BIZ UDPゴシック" panose="020B0400000000000000" pitchFamily="50" charset="-128"/>
                          <a:ea typeface="BIZ UDPゴシック" panose="020B0400000000000000" pitchFamily="50" charset="-128"/>
                        </a:rPr>
                        <a:t>ｈ</a:t>
                      </a:r>
                    </a:p>
                  </a:txBody>
                  <a:tcPr anchor="ctr">
                    <a:solidFill>
                      <a:schemeClr val="accent2">
                        <a:lumMod val="40000"/>
                        <a:lumOff val="60000"/>
                      </a:schemeClr>
                    </a:solidFill>
                  </a:tcPr>
                </a:tc>
                <a:tc gridSpan="3">
                  <a:txBody>
                    <a:bodyPr/>
                    <a:lstStyle/>
                    <a:p>
                      <a:pPr algn="ctr"/>
                      <a:r>
                        <a:rPr kumimoji="1" lang="ja-JP" altLang="en-US" sz="1400" dirty="0">
                          <a:latin typeface="BIZ UDPゴシック" panose="020B0400000000000000" pitchFamily="50" charset="-128"/>
                          <a:ea typeface="BIZ UDPゴシック" panose="020B0400000000000000" pitchFamily="50" charset="-128"/>
                        </a:rPr>
                        <a:t>水電解装置の価格</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ユーロ／</a:t>
                      </a:r>
                      <a:r>
                        <a:rPr kumimoji="1" lang="en-US" altLang="ja-JP" sz="1400" dirty="0">
                          <a:latin typeface="BIZ UDPゴシック" panose="020B0400000000000000" pitchFamily="50" charset="-128"/>
                          <a:ea typeface="BIZ UDPゴシック" panose="020B0400000000000000" pitchFamily="50" charset="-128"/>
                        </a:rPr>
                        <a:t>kW</a:t>
                      </a:r>
                      <a:r>
                        <a:rPr kumimoji="1" lang="ja-JP" altLang="en-US" sz="1400" dirty="0">
                          <a:latin typeface="BIZ UDPゴシック" panose="020B0400000000000000" pitchFamily="50" charset="-128"/>
                          <a:ea typeface="BIZ UDPゴシック" panose="020B0400000000000000" pitchFamily="50" charset="-128"/>
                        </a:rPr>
                        <a:t>）</a:t>
                      </a:r>
                    </a:p>
                  </a:txBody>
                  <a:tcPr anchor="ctr">
                    <a:solidFill>
                      <a:schemeClr val="accent4">
                        <a:lumMod val="20000"/>
                        <a:lumOff val="80000"/>
                      </a:schemeClr>
                    </a:solidFill>
                  </a:tcPr>
                </a:tc>
                <a:tc hMerge="1">
                  <a:txBody>
                    <a:bodyPr/>
                    <a:lstStyle/>
                    <a:p>
                      <a:pPr algn="ctr"/>
                      <a:endParaRPr kumimoji="1" lang="ja-JP" altLang="en-US" sz="1100" dirty="0"/>
                    </a:p>
                  </a:txBody>
                  <a:tcPr anchor="ctr"/>
                </a:tc>
                <a:tc hMerge="1">
                  <a:txBody>
                    <a:bodyPr/>
                    <a:lstStyle/>
                    <a:p>
                      <a:pPr algn="ctr"/>
                      <a:endParaRPr kumimoji="1" lang="ja-JP" altLang="en-US" sz="1100" dirty="0"/>
                    </a:p>
                  </a:txBody>
                  <a:tcPr anchor="ctr"/>
                </a:tc>
                <a:extLst>
                  <a:ext uri="{0D108BD9-81ED-4DB2-BD59-A6C34878D82A}">
                    <a16:rowId xmlns:a16="http://schemas.microsoft.com/office/drawing/2014/main" val="260667752"/>
                  </a:ext>
                </a:extLst>
              </a:tr>
              <a:tr h="370840">
                <a:tc vMerge="1">
                  <a:txBody>
                    <a:bodyPr/>
                    <a:lstStyle/>
                    <a:p>
                      <a:pPr algn="ctr"/>
                      <a:endParaRPr kumimoji="1" lang="ja-JP" altLang="en-US" sz="1100" dirty="0"/>
                    </a:p>
                  </a:txBody>
                  <a:tcPr anchor="ctr"/>
                </a:tc>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500</a:t>
                      </a:r>
                      <a:endParaRPr kumimoji="1" lang="ja-JP" altLang="en-US" sz="1600" b="1" dirty="0">
                        <a:latin typeface="BIZ UDP明朝 Medium" panose="02020500000000000000" pitchFamily="18" charset="-128"/>
                        <a:ea typeface="BIZ UDP明朝 Medium" panose="02020500000000000000" pitchFamily="18" charset="-128"/>
                      </a:endParaRPr>
                    </a:p>
                  </a:txBody>
                  <a:tcPr anchor="ctr">
                    <a:solidFill>
                      <a:schemeClr val="accent4">
                        <a:lumMod val="20000"/>
                        <a:lumOff val="80000"/>
                      </a:schemeClr>
                    </a:solidFill>
                  </a:tcPr>
                </a:tc>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1000</a:t>
                      </a:r>
                      <a:endParaRPr kumimoji="1" lang="ja-JP" altLang="en-US" sz="1600" b="1" dirty="0">
                        <a:latin typeface="BIZ UDP明朝 Medium" panose="02020500000000000000" pitchFamily="18" charset="-128"/>
                        <a:ea typeface="BIZ UDP明朝 Medium" panose="02020500000000000000" pitchFamily="18" charset="-128"/>
                      </a:endParaRPr>
                    </a:p>
                  </a:txBody>
                  <a:tcPr anchor="ctr">
                    <a:solidFill>
                      <a:schemeClr val="accent4">
                        <a:lumMod val="20000"/>
                        <a:lumOff val="80000"/>
                      </a:schemeClr>
                    </a:solidFill>
                  </a:tcPr>
                </a:tc>
                <a:tc>
                  <a:txBody>
                    <a:bodyPr/>
                    <a:lstStyle/>
                    <a:p>
                      <a:pPr algn="ctr"/>
                      <a:r>
                        <a:rPr kumimoji="1" lang="en-US" altLang="ja-JP" sz="1600" b="1" dirty="0">
                          <a:latin typeface="BIZ UDP明朝 Medium" panose="02020500000000000000" pitchFamily="18" charset="-128"/>
                          <a:ea typeface="BIZ UDP明朝 Medium" panose="02020500000000000000" pitchFamily="18" charset="-128"/>
                        </a:rPr>
                        <a:t>2000</a:t>
                      </a:r>
                      <a:endParaRPr kumimoji="1" lang="ja-JP" altLang="en-US" sz="1600" b="1" dirty="0">
                        <a:latin typeface="BIZ UDP明朝 Medium" panose="02020500000000000000" pitchFamily="18" charset="-128"/>
                        <a:ea typeface="BIZ UDP明朝 Medium" panose="02020500000000000000" pitchFamily="18" charset="-128"/>
                      </a:endParaRPr>
                    </a:p>
                  </a:txBody>
                  <a:tcPr anchor="ctr">
                    <a:solidFill>
                      <a:schemeClr val="accent4">
                        <a:lumMod val="20000"/>
                        <a:lumOff val="80000"/>
                      </a:schemeClr>
                    </a:solidFill>
                  </a:tcPr>
                </a:tc>
                <a:extLst>
                  <a:ext uri="{0D108BD9-81ED-4DB2-BD59-A6C34878D82A}">
                    <a16:rowId xmlns:a16="http://schemas.microsoft.com/office/drawing/2014/main" val="1348243119"/>
                  </a:ext>
                </a:extLst>
              </a:tr>
              <a:tr h="370840">
                <a:tc vMerge="1">
                  <a:txBody>
                    <a:bodyPr/>
                    <a:lstStyle/>
                    <a:p>
                      <a:pPr algn="ctr"/>
                      <a:endParaRPr kumimoji="1" lang="ja-JP" altLang="en-US" sz="1100" dirty="0"/>
                    </a:p>
                  </a:txBody>
                  <a:tcPr anchor="ctr"/>
                </a:tc>
                <a:tc gridSpan="3">
                  <a:txBody>
                    <a:bodyPr/>
                    <a:lstStyle/>
                    <a:p>
                      <a:pPr algn="ctr"/>
                      <a:r>
                        <a:rPr kumimoji="1" lang="ja-JP" altLang="en-US" sz="1400" dirty="0">
                          <a:latin typeface="BIZ UDPゴシック" panose="020B0400000000000000" pitchFamily="50" charset="-128"/>
                          <a:ea typeface="BIZ UDPゴシック" panose="020B0400000000000000" pitchFamily="50" charset="-128"/>
                        </a:rPr>
                        <a:t>水素</a:t>
                      </a:r>
                      <a:r>
                        <a:rPr kumimoji="1" lang="en-US" altLang="ja-JP" sz="1400" dirty="0">
                          <a:latin typeface="BIZ UDPゴシック" panose="020B0400000000000000" pitchFamily="50" charset="-128"/>
                          <a:ea typeface="BIZ UDPゴシック" panose="020B0400000000000000" pitchFamily="50" charset="-128"/>
                        </a:rPr>
                        <a:t>1kg</a:t>
                      </a:r>
                      <a:r>
                        <a:rPr kumimoji="1" lang="ja-JP" altLang="en-US" sz="1400" dirty="0">
                          <a:latin typeface="BIZ UDPゴシック" panose="020B0400000000000000" pitchFamily="50" charset="-128"/>
                          <a:ea typeface="BIZ UDPゴシック" panose="020B0400000000000000" pitchFamily="50" charset="-128"/>
                        </a:rPr>
                        <a:t>当たりの価格（ユーロ／</a:t>
                      </a:r>
                      <a:r>
                        <a:rPr kumimoji="1" lang="en-US" altLang="ja-JP" sz="1400" dirty="0">
                          <a:latin typeface="BIZ UDPゴシック" panose="020B0400000000000000" pitchFamily="50" charset="-128"/>
                          <a:ea typeface="BIZ UDPゴシック" panose="020B0400000000000000" pitchFamily="50" charset="-128"/>
                        </a:rPr>
                        <a:t>kg</a:t>
                      </a:r>
                      <a:r>
                        <a:rPr kumimoji="1" lang="ja-JP" altLang="en-US" sz="1400" dirty="0">
                          <a:latin typeface="BIZ UDPゴシック" panose="020B0400000000000000" pitchFamily="50" charset="-128"/>
                          <a:ea typeface="BIZ UDPゴシック" panose="020B0400000000000000" pitchFamily="50" charset="-128"/>
                        </a:rPr>
                        <a:t>）</a:t>
                      </a:r>
                    </a:p>
                  </a:txBody>
                  <a:tcPr anchor="ctr">
                    <a:solidFill>
                      <a:schemeClr val="accent4">
                        <a:lumMod val="20000"/>
                        <a:lumOff val="80000"/>
                      </a:schemeClr>
                    </a:solidFill>
                  </a:tcPr>
                </a:tc>
                <a:tc hMerge="1">
                  <a:txBody>
                    <a:bodyPr/>
                    <a:lstStyle/>
                    <a:p>
                      <a:pPr algn="ctr"/>
                      <a:endParaRPr kumimoji="1" lang="ja-JP" altLang="en-US" sz="1100" dirty="0"/>
                    </a:p>
                  </a:txBody>
                  <a:tcPr anchor="ctr"/>
                </a:tc>
                <a:tc hMerge="1">
                  <a:txBody>
                    <a:bodyPr/>
                    <a:lstStyle/>
                    <a:p>
                      <a:pPr algn="ctr"/>
                      <a:endParaRPr kumimoji="1" lang="ja-JP" altLang="en-US" sz="1100" dirty="0"/>
                    </a:p>
                  </a:txBody>
                  <a:tcPr anchor="ctr"/>
                </a:tc>
                <a:extLst>
                  <a:ext uri="{0D108BD9-81ED-4DB2-BD59-A6C34878D82A}">
                    <a16:rowId xmlns:a16="http://schemas.microsoft.com/office/drawing/2014/main" val="1868425050"/>
                  </a:ext>
                </a:extLst>
              </a:tr>
              <a:tr h="370840">
                <a:tc>
                  <a:txBody>
                    <a:bodyPr/>
                    <a:lstStyle/>
                    <a:p>
                      <a:pPr algn="ctr"/>
                      <a:r>
                        <a:rPr kumimoji="1" lang="en-US" altLang="ja-JP" sz="1400" b="1" dirty="0">
                          <a:latin typeface="BIZ UDPゴシック" panose="020B0400000000000000" pitchFamily="50" charset="-128"/>
                          <a:ea typeface="BIZ UDPゴシック" panose="020B0400000000000000" pitchFamily="50" charset="-128"/>
                        </a:rPr>
                        <a:t>10</a:t>
                      </a:r>
                      <a:endParaRPr kumimoji="1" lang="ja-JP" altLang="en-US" sz="1400" b="1" dirty="0">
                        <a:latin typeface="BIZ UDPゴシック" panose="020B0400000000000000" pitchFamily="50" charset="-128"/>
                        <a:ea typeface="BIZ UDPゴシック" panose="020B0400000000000000" pitchFamily="50" charset="-128"/>
                      </a:endParaRPr>
                    </a:p>
                  </a:txBody>
                  <a:tcPr anchor="ctr">
                    <a:solidFill>
                      <a:schemeClr val="accent5">
                        <a:lumMod val="20000"/>
                        <a:lumOff val="80000"/>
                      </a:schemeClr>
                    </a:solidFill>
                  </a:tcPr>
                </a:tc>
                <a:tc>
                  <a:txBody>
                    <a:bodyPr/>
                    <a:lstStyle/>
                    <a:p>
                      <a:pPr algn="ctr"/>
                      <a:r>
                        <a:rPr kumimoji="1" lang="en-US" altLang="ja-JP" sz="1400" b="1" dirty="0">
                          <a:latin typeface="BIZ UDPゴシック" panose="020B0400000000000000" pitchFamily="50" charset="-128"/>
                          <a:ea typeface="BIZ UDPゴシック" panose="020B0400000000000000" pitchFamily="50" charset="-128"/>
                        </a:rPr>
                        <a:t>1.5</a:t>
                      </a:r>
                      <a:endParaRPr kumimoji="1" lang="ja-JP" altLang="en-US" sz="1400" b="1" dirty="0">
                        <a:latin typeface="BIZ UDPゴシック" panose="020B0400000000000000" pitchFamily="50" charset="-128"/>
                        <a:ea typeface="BIZ UDPゴシック" panose="020B0400000000000000" pitchFamily="50" charset="-128"/>
                      </a:endParaRPr>
                    </a:p>
                  </a:txBody>
                  <a:tcPr anchor="ctr">
                    <a:solidFill>
                      <a:schemeClr val="accent6">
                        <a:lumMod val="60000"/>
                        <a:lumOff val="40000"/>
                      </a:schemeClr>
                    </a:solidFill>
                  </a:tcPr>
                </a:tc>
                <a:tc>
                  <a:txBody>
                    <a:bodyPr/>
                    <a:lstStyle/>
                    <a:p>
                      <a:pPr algn="ctr"/>
                      <a:r>
                        <a:rPr kumimoji="1" lang="en-US" altLang="ja-JP" sz="1400" b="1" dirty="0">
                          <a:latin typeface="BIZ UDPゴシック" panose="020B0400000000000000" pitchFamily="50" charset="-128"/>
                          <a:ea typeface="BIZ UDPゴシック" panose="020B0400000000000000" pitchFamily="50" charset="-128"/>
                        </a:rPr>
                        <a:t>2.5</a:t>
                      </a:r>
                      <a:endParaRPr kumimoji="1" lang="ja-JP" altLang="en-US" sz="1400" b="1" dirty="0">
                        <a:latin typeface="BIZ UDPゴシック" panose="020B0400000000000000" pitchFamily="50" charset="-128"/>
                        <a:ea typeface="BIZ UDPゴシック" panose="020B0400000000000000" pitchFamily="50" charset="-128"/>
                      </a:endParaRPr>
                    </a:p>
                  </a:txBody>
                  <a:tcPr anchor="ctr">
                    <a:solidFill>
                      <a:srgbClr val="FFFF00"/>
                    </a:solidFill>
                  </a:tcPr>
                </a:tc>
                <a:tc>
                  <a:txBody>
                    <a:bodyPr/>
                    <a:lstStyle/>
                    <a:p>
                      <a:pPr algn="ctr"/>
                      <a:r>
                        <a:rPr kumimoji="1" lang="en-US" altLang="ja-JP" sz="1400" b="1" dirty="0">
                          <a:solidFill>
                            <a:schemeClr val="bg1"/>
                          </a:solidFill>
                          <a:latin typeface="BIZ UDPゴシック" panose="020B0400000000000000" pitchFamily="50" charset="-128"/>
                          <a:ea typeface="BIZ UDPゴシック" panose="020B0400000000000000" pitchFamily="50" charset="-128"/>
                        </a:rPr>
                        <a:t>4.5</a:t>
                      </a:r>
                      <a:endParaRPr kumimoji="1" lang="ja-JP" altLang="en-US" sz="1400" b="1" dirty="0">
                        <a:solidFill>
                          <a:schemeClr val="bg1"/>
                        </a:solidFill>
                        <a:latin typeface="BIZ UDPゴシック" panose="020B0400000000000000" pitchFamily="50" charset="-128"/>
                        <a:ea typeface="BIZ UDPゴシック" panose="020B0400000000000000" pitchFamily="50" charset="-128"/>
                      </a:endParaRPr>
                    </a:p>
                  </a:txBody>
                  <a:tcPr anchor="ctr">
                    <a:solidFill>
                      <a:srgbClr val="FF0000"/>
                    </a:solidFill>
                  </a:tcPr>
                </a:tc>
                <a:extLst>
                  <a:ext uri="{0D108BD9-81ED-4DB2-BD59-A6C34878D82A}">
                    <a16:rowId xmlns:a16="http://schemas.microsoft.com/office/drawing/2014/main" val="4281841668"/>
                  </a:ext>
                </a:extLst>
              </a:tr>
              <a:tr h="370840">
                <a:tc>
                  <a:txBody>
                    <a:bodyPr/>
                    <a:lstStyle/>
                    <a:p>
                      <a:pPr algn="ctr"/>
                      <a:r>
                        <a:rPr kumimoji="1" lang="en-US" altLang="ja-JP" sz="1400" b="1" dirty="0">
                          <a:latin typeface="BIZ UDPゴシック" panose="020B0400000000000000" pitchFamily="50" charset="-128"/>
                          <a:ea typeface="BIZ UDPゴシック" panose="020B0400000000000000" pitchFamily="50" charset="-128"/>
                        </a:rPr>
                        <a:t>20</a:t>
                      </a:r>
                      <a:endParaRPr kumimoji="1" lang="ja-JP" altLang="en-US" sz="1400" b="1" dirty="0">
                        <a:latin typeface="BIZ UDPゴシック" panose="020B0400000000000000" pitchFamily="50" charset="-128"/>
                        <a:ea typeface="BIZ UDPゴシック" panose="020B0400000000000000" pitchFamily="50" charset="-128"/>
                      </a:endParaRPr>
                    </a:p>
                  </a:txBody>
                  <a:tcPr anchor="ctr">
                    <a:solidFill>
                      <a:schemeClr val="accent5">
                        <a:lumMod val="20000"/>
                        <a:lumOff val="80000"/>
                      </a:schemeClr>
                    </a:solidFill>
                  </a:tcPr>
                </a:tc>
                <a:tc>
                  <a:txBody>
                    <a:bodyPr/>
                    <a:lstStyle/>
                    <a:p>
                      <a:pPr algn="ctr"/>
                      <a:r>
                        <a:rPr kumimoji="1" lang="en-US" altLang="ja-JP" sz="1400" b="1" dirty="0">
                          <a:latin typeface="BIZ UDPゴシック" panose="020B0400000000000000" pitchFamily="50" charset="-128"/>
                          <a:ea typeface="BIZ UDPゴシック" panose="020B0400000000000000" pitchFamily="50" charset="-128"/>
                        </a:rPr>
                        <a:t>2</a:t>
                      </a:r>
                      <a:endParaRPr kumimoji="1" lang="ja-JP" altLang="en-US" sz="1400" b="1" dirty="0">
                        <a:latin typeface="BIZ UDPゴシック" panose="020B0400000000000000" pitchFamily="50" charset="-128"/>
                        <a:ea typeface="BIZ UDPゴシック" panose="020B0400000000000000" pitchFamily="50" charset="-128"/>
                      </a:endParaRPr>
                    </a:p>
                  </a:txBody>
                  <a:tcPr anchor="ctr">
                    <a:solidFill>
                      <a:srgbClr val="FFFF00"/>
                    </a:solidFill>
                  </a:tcPr>
                </a:tc>
                <a:tc>
                  <a:txBody>
                    <a:bodyPr/>
                    <a:lstStyle/>
                    <a:p>
                      <a:pPr algn="ctr"/>
                      <a:r>
                        <a:rPr kumimoji="1" lang="en-US" altLang="ja-JP" sz="1400" b="1" dirty="0">
                          <a:latin typeface="BIZ UDPゴシック" panose="020B0400000000000000" pitchFamily="50" charset="-128"/>
                          <a:ea typeface="BIZ UDPゴシック" panose="020B0400000000000000" pitchFamily="50" charset="-128"/>
                        </a:rPr>
                        <a:t>3</a:t>
                      </a:r>
                      <a:endParaRPr kumimoji="1" lang="ja-JP" altLang="en-US" sz="1400" b="1" dirty="0">
                        <a:latin typeface="BIZ UDPゴシック" panose="020B0400000000000000" pitchFamily="50" charset="-128"/>
                        <a:ea typeface="BIZ UDPゴシック" panose="020B0400000000000000" pitchFamily="50" charset="-128"/>
                      </a:endParaRPr>
                    </a:p>
                  </a:txBody>
                  <a:tcPr anchor="ctr">
                    <a:solidFill>
                      <a:srgbClr val="FFC000"/>
                    </a:solidFill>
                  </a:tcPr>
                </a:tc>
                <a:tc>
                  <a:txBody>
                    <a:bodyPr/>
                    <a:lstStyle/>
                    <a:p>
                      <a:pPr algn="ctr"/>
                      <a:r>
                        <a:rPr kumimoji="1" lang="en-US" altLang="ja-JP" sz="1400" b="1" dirty="0">
                          <a:solidFill>
                            <a:schemeClr val="bg1"/>
                          </a:solidFill>
                          <a:latin typeface="BIZ UDPゴシック" panose="020B0400000000000000" pitchFamily="50" charset="-128"/>
                          <a:ea typeface="BIZ UDPゴシック" panose="020B0400000000000000" pitchFamily="50" charset="-128"/>
                        </a:rPr>
                        <a:t>5</a:t>
                      </a:r>
                      <a:endParaRPr kumimoji="1" lang="ja-JP" altLang="en-US" sz="1400" b="1" dirty="0">
                        <a:solidFill>
                          <a:schemeClr val="bg1"/>
                        </a:solidFill>
                        <a:latin typeface="BIZ UDPゴシック" panose="020B0400000000000000" pitchFamily="50" charset="-128"/>
                        <a:ea typeface="BIZ UDPゴシック" panose="020B0400000000000000" pitchFamily="50" charset="-128"/>
                      </a:endParaRPr>
                    </a:p>
                  </a:txBody>
                  <a:tcPr anchor="ctr">
                    <a:solidFill>
                      <a:srgbClr val="FF0000"/>
                    </a:solidFill>
                  </a:tcPr>
                </a:tc>
                <a:extLst>
                  <a:ext uri="{0D108BD9-81ED-4DB2-BD59-A6C34878D82A}">
                    <a16:rowId xmlns:a16="http://schemas.microsoft.com/office/drawing/2014/main" val="3119685517"/>
                  </a:ext>
                </a:extLst>
              </a:tr>
              <a:tr h="370840">
                <a:tc>
                  <a:txBody>
                    <a:bodyPr/>
                    <a:lstStyle/>
                    <a:p>
                      <a:pPr algn="ctr"/>
                      <a:r>
                        <a:rPr kumimoji="1" lang="en-US" altLang="ja-JP" sz="1400" b="1" dirty="0">
                          <a:latin typeface="BIZ UDPゴシック" panose="020B0400000000000000" pitchFamily="50" charset="-128"/>
                          <a:ea typeface="BIZ UDPゴシック" panose="020B0400000000000000" pitchFamily="50" charset="-128"/>
                        </a:rPr>
                        <a:t>30</a:t>
                      </a:r>
                      <a:endParaRPr kumimoji="1" lang="ja-JP" altLang="en-US" sz="1400" b="1" dirty="0">
                        <a:latin typeface="BIZ UDPゴシック" panose="020B0400000000000000" pitchFamily="50" charset="-128"/>
                        <a:ea typeface="BIZ UDPゴシック" panose="020B0400000000000000" pitchFamily="50" charset="-128"/>
                      </a:endParaRPr>
                    </a:p>
                  </a:txBody>
                  <a:tcPr anchor="ctr">
                    <a:solidFill>
                      <a:schemeClr val="accent5">
                        <a:lumMod val="20000"/>
                        <a:lumOff val="80000"/>
                      </a:schemeClr>
                    </a:solidFill>
                  </a:tcPr>
                </a:tc>
                <a:tc>
                  <a:txBody>
                    <a:bodyPr/>
                    <a:lstStyle/>
                    <a:p>
                      <a:pPr algn="ctr"/>
                      <a:r>
                        <a:rPr kumimoji="1" lang="en-US" altLang="ja-JP" sz="1400" b="1" dirty="0">
                          <a:latin typeface="BIZ UDPゴシック" panose="020B0400000000000000" pitchFamily="50" charset="-128"/>
                          <a:ea typeface="BIZ UDPゴシック" panose="020B0400000000000000" pitchFamily="50" charset="-128"/>
                        </a:rPr>
                        <a:t>3</a:t>
                      </a:r>
                      <a:endParaRPr kumimoji="1" lang="ja-JP" altLang="en-US" sz="1400" b="1" dirty="0">
                        <a:latin typeface="BIZ UDPゴシック" panose="020B0400000000000000" pitchFamily="50" charset="-128"/>
                        <a:ea typeface="BIZ UDPゴシック" panose="020B0400000000000000" pitchFamily="50" charset="-128"/>
                      </a:endParaRPr>
                    </a:p>
                  </a:txBody>
                  <a:tcPr anchor="ctr">
                    <a:solidFill>
                      <a:srgbClr val="FFC000"/>
                    </a:solidFill>
                  </a:tcPr>
                </a:tc>
                <a:tc>
                  <a:txBody>
                    <a:bodyPr/>
                    <a:lstStyle/>
                    <a:p>
                      <a:pPr algn="ctr"/>
                      <a:r>
                        <a:rPr kumimoji="1" lang="en-US" altLang="ja-JP" sz="1400" b="1" dirty="0">
                          <a:solidFill>
                            <a:schemeClr val="bg1"/>
                          </a:solidFill>
                          <a:latin typeface="BIZ UDPゴシック" panose="020B0400000000000000" pitchFamily="50" charset="-128"/>
                          <a:ea typeface="BIZ UDPゴシック" panose="020B0400000000000000" pitchFamily="50" charset="-128"/>
                        </a:rPr>
                        <a:t>4</a:t>
                      </a:r>
                      <a:endParaRPr kumimoji="1" lang="ja-JP" altLang="en-US" sz="1400" b="1" dirty="0">
                        <a:solidFill>
                          <a:schemeClr val="bg1"/>
                        </a:solidFill>
                        <a:latin typeface="BIZ UDPゴシック" panose="020B0400000000000000" pitchFamily="50" charset="-128"/>
                        <a:ea typeface="BIZ UDPゴシック" panose="020B0400000000000000" pitchFamily="50" charset="-128"/>
                      </a:endParaRPr>
                    </a:p>
                  </a:txBody>
                  <a:tcPr anchor="ctr">
                    <a:solidFill>
                      <a:srgbClr val="FF0000"/>
                    </a:solidFill>
                  </a:tcPr>
                </a:tc>
                <a:tc>
                  <a:txBody>
                    <a:bodyPr/>
                    <a:lstStyle/>
                    <a:p>
                      <a:pPr algn="ctr"/>
                      <a:r>
                        <a:rPr kumimoji="1" lang="en-US" altLang="ja-JP" sz="1400" b="1" dirty="0">
                          <a:solidFill>
                            <a:schemeClr val="bg1"/>
                          </a:solidFill>
                          <a:latin typeface="BIZ UDPゴシック" panose="020B0400000000000000" pitchFamily="50" charset="-128"/>
                          <a:ea typeface="BIZ UDPゴシック" panose="020B0400000000000000" pitchFamily="50" charset="-128"/>
                        </a:rPr>
                        <a:t>6</a:t>
                      </a:r>
                      <a:endParaRPr kumimoji="1" lang="ja-JP" altLang="en-US" sz="1400" b="1" dirty="0">
                        <a:solidFill>
                          <a:schemeClr val="bg1"/>
                        </a:solidFill>
                        <a:latin typeface="BIZ UDPゴシック" panose="020B0400000000000000" pitchFamily="50" charset="-128"/>
                        <a:ea typeface="BIZ UDPゴシック" panose="020B0400000000000000" pitchFamily="50" charset="-128"/>
                      </a:endParaRPr>
                    </a:p>
                  </a:txBody>
                  <a:tcPr anchor="ctr">
                    <a:solidFill>
                      <a:srgbClr val="FF0000"/>
                    </a:solidFill>
                  </a:tcPr>
                </a:tc>
                <a:extLst>
                  <a:ext uri="{0D108BD9-81ED-4DB2-BD59-A6C34878D82A}">
                    <a16:rowId xmlns:a16="http://schemas.microsoft.com/office/drawing/2014/main" val="317106801"/>
                  </a:ext>
                </a:extLst>
              </a:tr>
            </a:tbl>
          </a:graphicData>
        </a:graphic>
      </p:graphicFrame>
      <p:pic>
        <p:nvPicPr>
          <p:cNvPr id="2052" name="Picture 4" descr="イラスト：水の電気分解の原理（電気を流すと→水素と酸素ができる）">
            <a:extLst>
              <a:ext uri="{FF2B5EF4-FFF2-40B4-BE49-F238E27FC236}">
                <a16:creationId xmlns:a16="http://schemas.microsoft.com/office/drawing/2014/main" id="{4B76667B-113B-A4FF-FA3A-EA88F36DA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76" y="635191"/>
            <a:ext cx="4552950" cy="22669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イラスト：水の電気分解のしくみ">
            <a:extLst>
              <a:ext uri="{FF2B5EF4-FFF2-40B4-BE49-F238E27FC236}">
                <a16:creationId xmlns:a16="http://schemas.microsoft.com/office/drawing/2014/main" id="{BF69935A-5FC8-8598-447D-EE6F71F0A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9574" y="565253"/>
            <a:ext cx="2316191" cy="240682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5554D9E-A6EE-DED1-19D1-48FC0A861190}"/>
              </a:ext>
            </a:extLst>
          </p:cNvPr>
          <p:cNvSpPr txBox="1"/>
          <p:nvPr/>
        </p:nvSpPr>
        <p:spPr>
          <a:xfrm>
            <a:off x="4120750" y="2882585"/>
            <a:ext cx="1840541" cy="261610"/>
          </a:xfrm>
          <a:prstGeom prst="rect">
            <a:avLst/>
          </a:prstGeom>
          <a:noFill/>
        </p:spPr>
        <p:txBody>
          <a:bodyPr wrap="square">
            <a:spAutoFit/>
          </a:bodyPr>
          <a:lstStyle/>
          <a:p>
            <a:pPr algn="ctr"/>
            <a:r>
              <a:rPr lang="ja-JP" altLang="en-US" sz="1050" b="0" i="0" dirty="0">
                <a:effectLst/>
                <a:latin typeface="BIZ UDPゴシック" panose="020B0400000000000000" pitchFamily="50" charset="-128"/>
                <a:ea typeface="BIZ UDPゴシック" panose="020B0400000000000000" pitchFamily="50" charset="-128"/>
              </a:rPr>
              <a:t>（出所）経済産業省</a:t>
            </a:r>
            <a:endParaRPr lang="ja-JP" altLang="en-US" sz="1050" dirty="0">
              <a:latin typeface="BIZ UDPゴシック" panose="020B0400000000000000" pitchFamily="50" charset="-128"/>
              <a:ea typeface="BIZ UDPゴシック" panose="020B0400000000000000" pitchFamily="50" charset="-128"/>
            </a:endParaRPr>
          </a:p>
        </p:txBody>
      </p:sp>
      <p:pic>
        <p:nvPicPr>
          <p:cNvPr id="11266" name="Picture 2" descr="Hのキャラクター">
            <a:extLst>
              <a:ext uri="{FF2B5EF4-FFF2-40B4-BE49-F238E27FC236}">
                <a16:creationId xmlns:a16="http://schemas.microsoft.com/office/drawing/2014/main" id="{B167877B-90B2-52CA-FD93-065713F0D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496" y="3183022"/>
            <a:ext cx="1577433" cy="13565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水素水のイラスト">
            <a:extLst>
              <a:ext uri="{FF2B5EF4-FFF2-40B4-BE49-F238E27FC236}">
                <a16:creationId xmlns:a16="http://schemas.microsoft.com/office/drawing/2014/main" id="{E413BD4D-1435-D878-3FFE-C985C3B57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109" y="1187641"/>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2Oのキャラクター">
            <a:extLst>
              <a:ext uri="{FF2B5EF4-FFF2-40B4-BE49-F238E27FC236}">
                <a16:creationId xmlns:a16="http://schemas.microsoft.com/office/drawing/2014/main" id="{7FCE8825-08F5-D6E2-D4BD-6E14F08DDE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501" y="2186618"/>
            <a:ext cx="960431" cy="93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603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水素電解装置の市場予測</a:t>
            </a:r>
          </a:p>
        </p:txBody>
      </p:sp>
      <p:sp>
        <p:nvSpPr>
          <p:cNvPr id="6" name="テキスト ボックス 5">
            <a:extLst>
              <a:ext uri="{FF2B5EF4-FFF2-40B4-BE49-F238E27FC236}">
                <a16:creationId xmlns:a16="http://schemas.microsoft.com/office/drawing/2014/main" id="{8B0B670E-7719-DC3A-B127-62F79FEC221B}"/>
              </a:ext>
            </a:extLst>
          </p:cNvPr>
          <p:cNvSpPr txBox="1"/>
          <p:nvPr/>
        </p:nvSpPr>
        <p:spPr>
          <a:xfrm>
            <a:off x="0" y="458090"/>
            <a:ext cx="12192000" cy="338554"/>
          </a:xfrm>
          <a:prstGeom prst="rect">
            <a:avLst/>
          </a:prstGeom>
          <a:solidFill>
            <a:srgbClr val="FFC000"/>
          </a:solidFill>
        </p:spPr>
        <p:txBody>
          <a:bodyPr wrap="square">
            <a:spAutoFit/>
          </a:bodyPr>
          <a:lstStyle/>
          <a:p>
            <a:pPr algn="ctr"/>
            <a:endParaRPr lang="ja-JP" altLang="en-US" sz="16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BE9D2F9C-DB89-C903-20BE-D134ECFE0086}"/>
              </a:ext>
            </a:extLst>
          </p:cNvPr>
          <p:cNvCxnSpPr/>
          <p:nvPr/>
        </p:nvCxnSpPr>
        <p:spPr>
          <a:xfrm>
            <a:off x="1073893" y="6400804"/>
            <a:ext cx="105474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81CC8FE5-1B50-BEF3-BC66-40C87D59CD8D}"/>
              </a:ext>
            </a:extLst>
          </p:cNvPr>
          <p:cNvCxnSpPr>
            <a:cxnSpLocks/>
          </p:cNvCxnSpPr>
          <p:nvPr/>
        </p:nvCxnSpPr>
        <p:spPr>
          <a:xfrm flipH="1" flipV="1">
            <a:off x="1065023" y="1076115"/>
            <a:ext cx="10632" cy="533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17C9680D-65E6-0913-2192-37D604DCBE87}"/>
              </a:ext>
            </a:extLst>
          </p:cNvPr>
          <p:cNvSpPr txBox="1"/>
          <p:nvPr/>
        </p:nvSpPr>
        <p:spPr>
          <a:xfrm>
            <a:off x="1015414" y="6385406"/>
            <a:ext cx="1137683"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202</a:t>
            </a:r>
            <a:r>
              <a:rPr lang="ja-JP" altLang="en-US" sz="1200" dirty="0">
                <a:latin typeface="BIZ UDPゴシック" panose="020B0400000000000000" pitchFamily="50" charset="-128"/>
                <a:ea typeface="BIZ UDPゴシック" panose="020B0400000000000000" pitchFamily="50" charset="-128"/>
              </a:rPr>
              <a:t>４年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67FFC53A-2327-44DC-1963-BD8F841CE37B}"/>
              </a:ext>
            </a:extLst>
          </p:cNvPr>
          <p:cNvSpPr txBox="1"/>
          <p:nvPr/>
        </p:nvSpPr>
        <p:spPr>
          <a:xfrm>
            <a:off x="2211576" y="6385406"/>
            <a:ext cx="1137683"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202</a:t>
            </a:r>
            <a:r>
              <a:rPr lang="ja-JP" altLang="en-US" sz="1200" dirty="0">
                <a:latin typeface="BIZ UDPゴシック" panose="020B0400000000000000" pitchFamily="50" charset="-128"/>
                <a:ea typeface="BIZ UDPゴシック" panose="020B0400000000000000" pitchFamily="50" charset="-128"/>
              </a:rPr>
              <a:t>５年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9B4CDDA1-0D51-CDFF-97A3-24F344AF66C6}"/>
              </a:ext>
            </a:extLst>
          </p:cNvPr>
          <p:cNvSpPr txBox="1"/>
          <p:nvPr/>
        </p:nvSpPr>
        <p:spPr>
          <a:xfrm>
            <a:off x="4486942" y="6385405"/>
            <a:ext cx="1137683"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202</a:t>
            </a:r>
            <a:r>
              <a:rPr lang="ja-JP" altLang="en-US" sz="1200" dirty="0">
                <a:latin typeface="BIZ UDPゴシック" panose="020B0400000000000000" pitchFamily="50" charset="-128"/>
                <a:ea typeface="BIZ UDPゴシック" panose="020B0400000000000000" pitchFamily="50" charset="-128"/>
              </a:rPr>
              <a:t>７年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356AF0CC-1CEE-EE46-F1A6-2E4F2987AF16}"/>
              </a:ext>
            </a:extLst>
          </p:cNvPr>
          <p:cNvSpPr txBox="1"/>
          <p:nvPr/>
        </p:nvSpPr>
        <p:spPr>
          <a:xfrm>
            <a:off x="3349259" y="6394937"/>
            <a:ext cx="1137683"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202</a:t>
            </a:r>
            <a:r>
              <a:rPr lang="ja-JP" altLang="en-US" sz="1200" dirty="0">
                <a:latin typeface="BIZ UDPゴシック" panose="020B0400000000000000" pitchFamily="50" charset="-128"/>
                <a:ea typeface="BIZ UDPゴシック" panose="020B0400000000000000" pitchFamily="50" charset="-128"/>
              </a:rPr>
              <a:t>６年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09ABFF37-9A56-C771-782F-2B8A2F6000B5}"/>
              </a:ext>
            </a:extLst>
          </p:cNvPr>
          <p:cNvSpPr txBox="1"/>
          <p:nvPr/>
        </p:nvSpPr>
        <p:spPr>
          <a:xfrm>
            <a:off x="5624625" y="6400804"/>
            <a:ext cx="1137683"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202</a:t>
            </a:r>
            <a:r>
              <a:rPr lang="ja-JP" altLang="en-US" sz="1200" dirty="0">
                <a:latin typeface="BIZ UDPゴシック" panose="020B0400000000000000" pitchFamily="50" charset="-128"/>
                <a:ea typeface="BIZ UDPゴシック" panose="020B0400000000000000" pitchFamily="50" charset="-128"/>
              </a:rPr>
              <a:t>８年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953E01F0-908F-E3C5-8D96-778148C7B4B5}"/>
              </a:ext>
            </a:extLst>
          </p:cNvPr>
          <p:cNvSpPr txBox="1"/>
          <p:nvPr/>
        </p:nvSpPr>
        <p:spPr>
          <a:xfrm>
            <a:off x="6679027" y="6394937"/>
            <a:ext cx="1137683"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202</a:t>
            </a:r>
            <a:r>
              <a:rPr lang="ja-JP" altLang="en-US" sz="1200" dirty="0">
                <a:latin typeface="BIZ UDPゴシック" panose="020B0400000000000000" pitchFamily="50" charset="-128"/>
                <a:ea typeface="BIZ UDPゴシック" panose="020B0400000000000000" pitchFamily="50" charset="-128"/>
              </a:rPr>
              <a:t>９年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D1B1E760-FCA2-7E84-9D59-062F6EE5D5A7}"/>
              </a:ext>
            </a:extLst>
          </p:cNvPr>
          <p:cNvSpPr txBox="1"/>
          <p:nvPr/>
        </p:nvSpPr>
        <p:spPr>
          <a:xfrm>
            <a:off x="7816710" y="6410335"/>
            <a:ext cx="1137683"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a:t>
            </a:r>
            <a:r>
              <a:rPr lang="ja-JP" altLang="en-US" sz="1200" dirty="0">
                <a:latin typeface="BIZ UDPゴシック" panose="020B0400000000000000" pitchFamily="50" charset="-128"/>
                <a:ea typeface="BIZ UDPゴシック" panose="020B0400000000000000" pitchFamily="50" charset="-128"/>
              </a:rPr>
              <a:t>３０年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488A23A1-BDA3-D548-961C-22CA1C3BC8A4}"/>
              </a:ext>
            </a:extLst>
          </p:cNvPr>
          <p:cNvSpPr txBox="1"/>
          <p:nvPr/>
        </p:nvSpPr>
        <p:spPr>
          <a:xfrm>
            <a:off x="8954391" y="6410335"/>
            <a:ext cx="1137683"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203</a:t>
            </a:r>
            <a:r>
              <a:rPr lang="ja-JP" altLang="en-US" sz="1200" dirty="0">
                <a:latin typeface="BIZ UDPゴシック" panose="020B0400000000000000" pitchFamily="50" charset="-128"/>
                <a:ea typeface="BIZ UDPゴシック" panose="020B0400000000000000" pitchFamily="50" charset="-128"/>
              </a:rPr>
              <a:t>１年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6D382BC5-74FE-FAA1-5ED3-3C59ADDB5F66}"/>
              </a:ext>
            </a:extLst>
          </p:cNvPr>
          <p:cNvSpPr txBox="1"/>
          <p:nvPr/>
        </p:nvSpPr>
        <p:spPr>
          <a:xfrm>
            <a:off x="10008795" y="6385405"/>
            <a:ext cx="1137683"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203</a:t>
            </a:r>
            <a:r>
              <a:rPr lang="ja-JP" altLang="en-US" sz="1200" dirty="0">
                <a:latin typeface="BIZ UDPゴシック" panose="020B0400000000000000" pitchFamily="50" charset="-128"/>
                <a:ea typeface="BIZ UDPゴシック" panose="020B0400000000000000" pitchFamily="50" charset="-128"/>
              </a:rPr>
              <a:t>２年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21" name="正方形/長方形 20">
            <a:extLst>
              <a:ext uri="{FF2B5EF4-FFF2-40B4-BE49-F238E27FC236}">
                <a16:creationId xmlns:a16="http://schemas.microsoft.com/office/drawing/2014/main" id="{3E7668B6-94DA-EE35-5A48-C9B83B44C8EE}"/>
              </a:ext>
            </a:extLst>
          </p:cNvPr>
          <p:cNvSpPr/>
          <p:nvPr/>
        </p:nvSpPr>
        <p:spPr>
          <a:xfrm>
            <a:off x="1251102" y="6065321"/>
            <a:ext cx="638837" cy="338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9FBBFB9E-FA96-F6CF-B7D0-4E34883935C1}"/>
              </a:ext>
            </a:extLst>
          </p:cNvPr>
          <p:cNvSpPr/>
          <p:nvPr/>
        </p:nvSpPr>
        <p:spPr>
          <a:xfrm>
            <a:off x="2447264" y="5866383"/>
            <a:ext cx="638837" cy="537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5F40663-4A42-1445-0872-60CFCA897524}"/>
              </a:ext>
            </a:extLst>
          </p:cNvPr>
          <p:cNvSpPr/>
          <p:nvPr/>
        </p:nvSpPr>
        <p:spPr>
          <a:xfrm>
            <a:off x="3594695" y="5706388"/>
            <a:ext cx="638837" cy="693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9B330C0B-861B-4FFA-79B7-8B225A64F3E5}"/>
              </a:ext>
            </a:extLst>
          </p:cNvPr>
          <p:cNvSpPr/>
          <p:nvPr/>
        </p:nvSpPr>
        <p:spPr>
          <a:xfrm>
            <a:off x="4732378" y="5518304"/>
            <a:ext cx="638837" cy="881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A6AE6C8-1E40-6F75-1FD8-6DF91B916E0A}"/>
              </a:ext>
            </a:extLst>
          </p:cNvPr>
          <p:cNvSpPr/>
          <p:nvPr/>
        </p:nvSpPr>
        <p:spPr>
          <a:xfrm>
            <a:off x="5870060" y="5018571"/>
            <a:ext cx="638837" cy="1381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DFCF4099-BAE7-8415-AA1E-27D47E8C16F2}"/>
              </a:ext>
            </a:extLst>
          </p:cNvPr>
          <p:cNvSpPr/>
          <p:nvPr/>
        </p:nvSpPr>
        <p:spPr>
          <a:xfrm>
            <a:off x="8066132" y="3859623"/>
            <a:ext cx="638837" cy="2540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E2A4D6AB-7FBE-2FF7-1068-18F40A16D448}"/>
              </a:ext>
            </a:extLst>
          </p:cNvPr>
          <p:cNvSpPr/>
          <p:nvPr/>
        </p:nvSpPr>
        <p:spPr>
          <a:xfrm>
            <a:off x="6928449" y="4497576"/>
            <a:ext cx="638837" cy="1902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234EC36F-560A-551C-277D-8D9640D28C55}"/>
              </a:ext>
            </a:extLst>
          </p:cNvPr>
          <p:cNvSpPr/>
          <p:nvPr/>
        </p:nvSpPr>
        <p:spPr>
          <a:xfrm>
            <a:off x="9203813" y="2785736"/>
            <a:ext cx="638837" cy="3613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71B9968E-F657-D871-54DE-BC694B1D7B20}"/>
              </a:ext>
            </a:extLst>
          </p:cNvPr>
          <p:cNvSpPr/>
          <p:nvPr/>
        </p:nvSpPr>
        <p:spPr>
          <a:xfrm>
            <a:off x="10258217" y="1594888"/>
            <a:ext cx="638837" cy="4793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B2AF7193-79BA-11C3-02DC-8DB9D69B411D}"/>
              </a:ext>
            </a:extLst>
          </p:cNvPr>
          <p:cNvSpPr txBox="1"/>
          <p:nvPr/>
        </p:nvSpPr>
        <p:spPr>
          <a:xfrm>
            <a:off x="480243" y="1044741"/>
            <a:ext cx="638838" cy="276999"/>
          </a:xfrm>
          <a:prstGeom prst="rect">
            <a:avLst/>
          </a:prstGeom>
          <a:noFill/>
        </p:spPr>
        <p:txBody>
          <a:bodyPr wrap="square" rtlCol="0">
            <a:spAutoFit/>
          </a:bodyPr>
          <a:lstStyle/>
          <a:p>
            <a:pPr algn="r"/>
            <a:r>
              <a:rPr kumimoji="1" lang="ja-JP" altLang="en-US" sz="1200" dirty="0">
                <a:latin typeface="BIZ UDPゴシック" panose="020B0400000000000000" pitchFamily="50" charset="-128"/>
                <a:ea typeface="BIZ UDPゴシック" panose="020B0400000000000000" pitchFamily="50" charset="-128"/>
              </a:rPr>
              <a:t>５００</a:t>
            </a:r>
          </a:p>
        </p:txBody>
      </p:sp>
      <p:sp>
        <p:nvSpPr>
          <p:cNvPr id="31" name="テキスト ボックス 30">
            <a:extLst>
              <a:ext uri="{FF2B5EF4-FFF2-40B4-BE49-F238E27FC236}">
                <a16:creationId xmlns:a16="http://schemas.microsoft.com/office/drawing/2014/main" id="{15478C5D-DDF1-D5F0-3B8D-0B4BC5B610D3}"/>
              </a:ext>
            </a:extLst>
          </p:cNvPr>
          <p:cNvSpPr txBox="1"/>
          <p:nvPr/>
        </p:nvSpPr>
        <p:spPr>
          <a:xfrm>
            <a:off x="493535" y="4304717"/>
            <a:ext cx="638838" cy="276999"/>
          </a:xfrm>
          <a:prstGeom prst="rect">
            <a:avLst/>
          </a:prstGeom>
          <a:noFill/>
        </p:spPr>
        <p:txBody>
          <a:bodyPr wrap="square" rtlCol="0">
            <a:spAutoFit/>
          </a:bodyPr>
          <a:lstStyle/>
          <a:p>
            <a:pPr algn="r"/>
            <a:r>
              <a:rPr kumimoji="1" lang="ja-JP" altLang="en-US" sz="1200" dirty="0">
                <a:latin typeface="BIZ UDPゴシック" panose="020B0400000000000000" pitchFamily="50" charset="-128"/>
                <a:ea typeface="BIZ UDPゴシック" panose="020B0400000000000000" pitchFamily="50" charset="-128"/>
              </a:rPr>
              <a:t>２００</a:t>
            </a:r>
          </a:p>
        </p:txBody>
      </p:sp>
      <p:sp>
        <p:nvSpPr>
          <p:cNvPr id="32" name="テキスト ボックス 31">
            <a:extLst>
              <a:ext uri="{FF2B5EF4-FFF2-40B4-BE49-F238E27FC236}">
                <a16:creationId xmlns:a16="http://schemas.microsoft.com/office/drawing/2014/main" id="{3F92D2C8-159B-D23F-3805-5B64B279AD04}"/>
              </a:ext>
            </a:extLst>
          </p:cNvPr>
          <p:cNvSpPr txBox="1"/>
          <p:nvPr/>
        </p:nvSpPr>
        <p:spPr>
          <a:xfrm>
            <a:off x="493535" y="5429389"/>
            <a:ext cx="638838" cy="276999"/>
          </a:xfrm>
          <a:prstGeom prst="rect">
            <a:avLst/>
          </a:prstGeom>
          <a:noFill/>
        </p:spPr>
        <p:txBody>
          <a:bodyPr wrap="square" rtlCol="0">
            <a:spAutoFit/>
          </a:bodyPr>
          <a:lstStyle/>
          <a:p>
            <a:pPr algn="r"/>
            <a:r>
              <a:rPr kumimoji="1" lang="ja-JP" altLang="en-US" sz="1200" dirty="0">
                <a:latin typeface="BIZ UDPゴシック" panose="020B0400000000000000" pitchFamily="50" charset="-128"/>
                <a:ea typeface="BIZ UDPゴシック" panose="020B0400000000000000" pitchFamily="50" charset="-128"/>
              </a:rPr>
              <a:t>１００</a:t>
            </a:r>
          </a:p>
        </p:txBody>
      </p:sp>
      <p:sp>
        <p:nvSpPr>
          <p:cNvPr id="33" name="テキスト ボックス 32">
            <a:extLst>
              <a:ext uri="{FF2B5EF4-FFF2-40B4-BE49-F238E27FC236}">
                <a16:creationId xmlns:a16="http://schemas.microsoft.com/office/drawing/2014/main" id="{C24C8C5D-CAAF-E23F-7121-10862B36EA75}"/>
              </a:ext>
            </a:extLst>
          </p:cNvPr>
          <p:cNvSpPr txBox="1"/>
          <p:nvPr/>
        </p:nvSpPr>
        <p:spPr>
          <a:xfrm>
            <a:off x="493535" y="3247698"/>
            <a:ext cx="638838" cy="276999"/>
          </a:xfrm>
          <a:prstGeom prst="rect">
            <a:avLst/>
          </a:prstGeom>
          <a:noFill/>
        </p:spPr>
        <p:txBody>
          <a:bodyPr wrap="square" rtlCol="0">
            <a:spAutoFit/>
          </a:bodyPr>
          <a:lstStyle/>
          <a:p>
            <a:pPr algn="r"/>
            <a:r>
              <a:rPr lang="ja-JP" altLang="en-US" sz="1200" dirty="0">
                <a:latin typeface="BIZ UDPゴシック" panose="020B0400000000000000" pitchFamily="50" charset="-128"/>
                <a:ea typeface="BIZ UDPゴシック" panose="020B0400000000000000" pitchFamily="50" charset="-128"/>
              </a:rPr>
              <a:t>３</a:t>
            </a:r>
            <a:r>
              <a:rPr kumimoji="1" lang="ja-JP" altLang="en-US" sz="1200" dirty="0">
                <a:latin typeface="BIZ UDPゴシック" panose="020B0400000000000000" pitchFamily="50" charset="-128"/>
                <a:ea typeface="BIZ UDPゴシック" panose="020B0400000000000000" pitchFamily="50" charset="-128"/>
              </a:rPr>
              <a:t>００</a:t>
            </a:r>
          </a:p>
        </p:txBody>
      </p:sp>
      <p:sp>
        <p:nvSpPr>
          <p:cNvPr id="34" name="テキスト ボックス 33">
            <a:extLst>
              <a:ext uri="{FF2B5EF4-FFF2-40B4-BE49-F238E27FC236}">
                <a16:creationId xmlns:a16="http://schemas.microsoft.com/office/drawing/2014/main" id="{85284BC8-CE9D-7C1D-B2F5-DF5386902263}"/>
              </a:ext>
            </a:extLst>
          </p:cNvPr>
          <p:cNvSpPr txBox="1"/>
          <p:nvPr/>
        </p:nvSpPr>
        <p:spPr>
          <a:xfrm>
            <a:off x="493535" y="2130609"/>
            <a:ext cx="638838" cy="276999"/>
          </a:xfrm>
          <a:prstGeom prst="rect">
            <a:avLst/>
          </a:prstGeom>
          <a:noFill/>
        </p:spPr>
        <p:txBody>
          <a:bodyPr wrap="square" rtlCol="0">
            <a:spAutoFit/>
          </a:bodyPr>
          <a:lstStyle/>
          <a:p>
            <a:pPr algn="r"/>
            <a:r>
              <a:rPr kumimoji="1" lang="ja-JP" altLang="en-US" sz="1200" dirty="0">
                <a:latin typeface="BIZ UDPゴシック" panose="020B0400000000000000" pitchFamily="50" charset="-128"/>
                <a:ea typeface="BIZ UDPゴシック" panose="020B0400000000000000" pitchFamily="50" charset="-128"/>
              </a:rPr>
              <a:t>４００</a:t>
            </a:r>
          </a:p>
        </p:txBody>
      </p:sp>
      <p:sp>
        <p:nvSpPr>
          <p:cNvPr id="36" name="テキスト ボックス 35">
            <a:extLst>
              <a:ext uri="{FF2B5EF4-FFF2-40B4-BE49-F238E27FC236}">
                <a16:creationId xmlns:a16="http://schemas.microsoft.com/office/drawing/2014/main" id="{40D21864-327C-3507-6B89-019F3B2E655F}"/>
              </a:ext>
            </a:extLst>
          </p:cNvPr>
          <p:cNvSpPr txBox="1"/>
          <p:nvPr/>
        </p:nvSpPr>
        <p:spPr>
          <a:xfrm>
            <a:off x="340246" y="856219"/>
            <a:ext cx="79212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億米ドル</a:t>
            </a:r>
          </a:p>
        </p:txBody>
      </p:sp>
      <p:sp>
        <p:nvSpPr>
          <p:cNvPr id="37" name="テキスト ボックス 36">
            <a:extLst>
              <a:ext uri="{FF2B5EF4-FFF2-40B4-BE49-F238E27FC236}">
                <a16:creationId xmlns:a16="http://schemas.microsoft.com/office/drawing/2014/main" id="{563FF856-4A01-72B9-7E8E-544976347814}"/>
              </a:ext>
            </a:extLst>
          </p:cNvPr>
          <p:cNvSpPr txBox="1"/>
          <p:nvPr/>
        </p:nvSpPr>
        <p:spPr>
          <a:xfrm>
            <a:off x="9798575" y="1011012"/>
            <a:ext cx="1558119" cy="646331"/>
          </a:xfrm>
          <a:prstGeom prst="rect">
            <a:avLst/>
          </a:prstGeom>
          <a:noFill/>
        </p:spPr>
        <p:txBody>
          <a:bodyPr wrap="square" rtlCol="0">
            <a:spAutoFit/>
          </a:bodyPr>
          <a:lstStyle/>
          <a:p>
            <a:pPr algn="ctr"/>
            <a:r>
              <a:rPr kumimoji="1" lang="ja-JP" altLang="en-US" dirty="0">
                <a:latin typeface="Aptos ExtraBold" panose="020B0004020202020204" pitchFamily="34" charset="0"/>
                <a:ea typeface="BIZ UDPゴシック" panose="020B0400000000000000" pitchFamily="50" charset="-128"/>
              </a:rPr>
              <a:t>４５４．８億</a:t>
            </a:r>
            <a:endParaRPr kumimoji="1" lang="en-US" altLang="ja-JP" dirty="0">
              <a:latin typeface="Aptos ExtraBold" panose="020B0004020202020204" pitchFamily="34" charset="0"/>
              <a:ea typeface="BIZ UDPゴシック" panose="020B0400000000000000" pitchFamily="50" charset="-128"/>
            </a:endParaRPr>
          </a:p>
          <a:p>
            <a:pPr algn="ctr"/>
            <a:r>
              <a:rPr lang="ja-JP" altLang="en-US" dirty="0">
                <a:latin typeface="Aptos ExtraBold" panose="020B0004020202020204" pitchFamily="34" charset="0"/>
                <a:ea typeface="BIZ UDPゴシック" panose="020B0400000000000000" pitchFamily="50" charset="-128"/>
              </a:rPr>
              <a:t>（</a:t>
            </a:r>
            <a:r>
              <a:rPr kumimoji="1" lang="ja-JP" altLang="en-US" dirty="0">
                <a:latin typeface="Aptos ExtraBold" panose="020B0004020202020204" pitchFamily="34" charset="0"/>
                <a:ea typeface="BIZ UDPゴシック" panose="020B0400000000000000" pitchFamily="50" charset="-128"/>
              </a:rPr>
              <a:t>米ドル）</a:t>
            </a:r>
          </a:p>
        </p:txBody>
      </p:sp>
      <p:sp>
        <p:nvSpPr>
          <p:cNvPr id="39" name="テキスト ボックス 38">
            <a:extLst>
              <a:ext uri="{FF2B5EF4-FFF2-40B4-BE49-F238E27FC236}">
                <a16:creationId xmlns:a16="http://schemas.microsoft.com/office/drawing/2014/main" id="{71DAB5F1-1795-576C-6FEF-2B37770C9E45}"/>
              </a:ext>
            </a:extLst>
          </p:cNvPr>
          <p:cNvSpPr txBox="1"/>
          <p:nvPr/>
        </p:nvSpPr>
        <p:spPr>
          <a:xfrm>
            <a:off x="2071137" y="437786"/>
            <a:ext cx="7516658" cy="369332"/>
          </a:xfrm>
          <a:prstGeom prst="rect">
            <a:avLst/>
          </a:prstGeom>
          <a:noFill/>
        </p:spPr>
        <p:txBody>
          <a:bodyPr wrap="square">
            <a:spAutoFit/>
          </a:bodyPr>
          <a:lstStyle/>
          <a:p>
            <a:pPr algn="ctr"/>
            <a:r>
              <a:rPr lang="ja-JP" altLang="en-US" sz="1800" dirty="0">
                <a:latin typeface="BIZ UDPゴシック" panose="020B0400000000000000" pitchFamily="50" charset="-128"/>
                <a:ea typeface="BIZ UDPゴシック" panose="020B0400000000000000" pitchFamily="50" charset="-128"/>
              </a:rPr>
              <a:t>カナダ調査課社 </a:t>
            </a:r>
            <a:r>
              <a:rPr lang="en-US" altLang="ja-JP" sz="1800" dirty="0">
                <a:latin typeface="BIZ UDPゴシック" panose="020B0400000000000000" pitchFamily="50" charset="-128"/>
                <a:ea typeface="BIZ UDPゴシック" panose="020B0400000000000000" pitchFamily="50" charset="-128"/>
              </a:rPr>
              <a:t>Precedence </a:t>
            </a:r>
            <a:r>
              <a:rPr lang="en-US" altLang="ja-JP" sz="1800" dirty="0" err="1">
                <a:latin typeface="BIZ UDPゴシック" panose="020B0400000000000000" pitchFamily="50" charset="-128"/>
                <a:ea typeface="BIZ UDPゴシック" panose="020B0400000000000000" pitchFamily="50" charset="-128"/>
              </a:rPr>
              <a:t>Reserch</a:t>
            </a:r>
            <a:r>
              <a:rPr lang="ja-JP" altLang="en-US" sz="1800" dirty="0">
                <a:latin typeface="BIZ UDPゴシック" panose="020B0400000000000000" pitchFamily="50" charset="-128"/>
                <a:ea typeface="BIZ UDPゴシック" panose="020B0400000000000000" pitchFamily="50" charset="-128"/>
              </a:rPr>
              <a:t>による水電解装置の市場予測</a:t>
            </a:r>
          </a:p>
        </p:txBody>
      </p:sp>
      <p:sp>
        <p:nvSpPr>
          <p:cNvPr id="40" name="テキスト ボックス 39">
            <a:extLst>
              <a:ext uri="{FF2B5EF4-FFF2-40B4-BE49-F238E27FC236}">
                <a16:creationId xmlns:a16="http://schemas.microsoft.com/office/drawing/2014/main" id="{644BEBC7-0645-5CEB-3F47-43461A57DEB8}"/>
              </a:ext>
            </a:extLst>
          </p:cNvPr>
          <p:cNvSpPr txBox="1"/>
          <p:nvPr/>
        </p:nvSpPr>
        <p:spPr>
          <a:xfrm>
            <a:off x="2037541" y="1645546"/>
            <a:ext cx="7918922" cy="830997"/>
          </a:xfrm>
          <a:prstGeom prst="rect">
            <a:avLst/>
          </a:prstGeom>
          <a:solidFill>
            <a:schemeClr val="accent4">
              <a:lumMod val="75000"/>
            </a:schemeClr>
          </a:solidFill>
        </p:spPr>
        <p:txBody>
          <a:bodyPr wrap="square" rtlCol="0">
            <a:spAutoFit/>
          </a:bodyPr>
          <a:lstStyle/>
          <a:p>
            <a:r>
              <a:rPr kumimoji="1" lang="ja-JP" altLang="en-US" sz="2000" dirty="0">
                <a:solidFill>
                  <a:schemeClr val="bg1"/>
                </a:solidFill>
                <a:latin typeface="Aptos ExtraBold" panose="020B0004020202020204" pitchFamily="34" charset="0"/>
                <a:ea typeface="BIZ UDPゴシック" panose="020B0400000000000000" pitchFamily="50" charset="-128"/>
              </a:rPr>
              <a:t>「</a:t>
            </a:r>
            <a:r>
              <a:rPr kumimoji="1" lang="en-US" altLang="ja-JP" sz="2000" dirty="0">
                <a:solidFill>
                  <a:schemeClr val="bg1"/>
                </a:solidFill>
                <a:latin typeface="Aptos ExtraBold" panose="020B0004020202020204" pitchFamily="34" charset="0"/>
                <a:ea typeface="BIZ UDPゴシック" panose="020B0400000000000000" pitchFamily="50" charset="-128"/>
              </a:rPr>
              <a:t>Hydrogen </a:t>
            </a:r>
            <a:r>
              <a:rPr lang="en-US" altLang="ja-JP" sz="2000" dirty="0">
                <a:solidFill>
                  <a:schemeClr val="bg1"/>
                </a:solidFill>
                <a:latin typeface="Aptos ExtraBold" panose="020B0004020202020204" pitchFamily="34" charset="0"/>
                <a:ea typeface="BIZ UDPゴシック" panose="020B0400000000000000" pitchFamily="50" charset="-128"/>
              </a:rPr>
              <a:t>decarbonization pathway</a:t>
            </a:r>
            <a:r>
              <a:rPr lang="ja-JP" altLang="en-US" sz="2000" dirty="0">
                <a:solidFill>
                  <a:schemeClr val="bg1"/>
                </a:solidFill>
                <a:latin typeface="Aptos ExtraBold" panose="020B0004020202020204" pitchFamily="34" charset="0"/>
                <a:ea typeface="BIZ UDPゴシック" panose="020B0400000000000000" pitchFamily="50" charset="-128"/>
              </a:rPr>
              <a:t>」によれば水電解装置の導入は、</a:t>
            </a:r>
            <a:r>
              <a:rPr lang="en-US" altLang="ja-JP" sz="2000" dirty="0">
                <a:solidFill>
                  <a:schemeClr val="bg1"/>
                </a:solidFill>
                <a:latin typeface="Aptos ExtraBold" panose="020B0004020202020204" pitchFamily="34" charset="0"/>
                <a:ea typeface="BIZ UDPゴシック" panose="020B0400000000000000" pitchFamily="50" charset="-128"/>
              </a:rPr>
              <a:t>2030</a:t>
            </a:r>
            <a:r>
              <a:rPr lang="ja-JP" altLang="en-US" sz="2000" dirty="0">
                <a:solidFill>
                  <a:schemeClr val="bg1"/>
                </a:solidFill>
                <a:latin typeface="Aptos ExtraBold" panose="020B0004020202020204" pitchFamily="34" charset="0"/>
                <a:ea typeface="BIZ UDPゴシック" panose="020B0400000000000000" pitchFamily="50" charset="-128"/>
              </a:rPr>
              <a:t>年で</a:t>
            </a:r>
            <a:r>
              <a:rPr lang="en-US" altLang="ja-JP" sz="2800" dirty="0">
                <a:effectLst>
                  <a:outerShdw blurRad="38100" dist="38100" dir="2700000" algn="tl">
                    <a:srgbClr val="000000">
                      <a:alpha val="43137"/>
                    </a:srgbClr>
                  </a:outerShdw>
                </a:effectLst>
                <a:latin typeface="Aptos ExtraBold" panose="020B0004020202020204" pitchFamily="34" charset="0"/>
                <a:ea typeface="BIZ UDPゴシック" panose="020B0400000000000000" pitchFamily="50" charset="-128"/>
              </a:rPr>
              <a:t>600GW</a:t>
            </a:r>
            <a:r>
              <a:rPr lang="ja-JP" altLang="en-US" sz="2000" dirty="0">
                <a:solidFill>
                  <a:schemeClr val="bg1"/>
                </a:solidFill>
                <a:latin typeface="Aptos ExtraBold" panose="020B0004020202020204" pitchFamily="34" charset="0"/>
                <a:ea typeface="BIZ UDPゴシック" panose="020B0400000000000000" pitchFamily="50" charset="-128"/>
              </a:rPr>
              <a:t>、</a:t>
            </a:r>
            <a:r>
              <a:rPr lang="en-US" altLang="ja-JP" sz="2000" dirty="0">
                <a:solidFill>
                  <a:schemeClr val="bg1"/>
                </a:solidFill>
                <a:latin typeface="Aptos ExtraBold" panose="020B0004020202020204" pitchFamily="34" charset="0"/>
                <a:ea typeface="BIZ UDPゴシック" panose="020B0400000000000000" pitchFamily="50" charset="-128"/>
              </a:rPr>
              <a:t>2050</a:t>
            </a:r>
            <a:r>
              <a:rPr lang="ja-JP" altLang="en-US" sz="2000" dirty="0">
                <a:solidFill>
                  <a:schemeClr val="bg1"/>
                </a:solidFill>
                <a:latin typeface="Aptos ExtraBold" panose="020B0004020202020204" pitchFamily="34" charset="0"/>
                <a:ea typeface="BIZ UDPゴシック" panose="020B0400000000000000" pitchFamily="50" charset="-128"/>
              </a:rPr>
              <a:t>年には</a:t>
            </a:r>
            <a:r>
              <a:rPr lang="en-US" altLang="ja-JP" sz="2800" dirty="0">
                <a:effectLst>
                  <a:outerShdw blurRad="38100" dist="38100" dir="2700000" algn="tl">
                    <a:srgbClr val="000000">
                      <a:alpha val="43137"/>
                    </a:srgbClr>
                  </a:outerShdw>
                </a:effectLst>
                <a:latin typeface="Aptos ExtraBold" panose="020B0004020202020204" pitchFamily="34" charset="0"/>
                <a:ea typeface="BIZ UDPゴシック" panose="020B0400000000000000" pitchFamily="50" charset="-128"/>
              </a:rPr>
              <a:t>5,500GW</a:t>
            </a:r>
            <a:r>
              <a:rPr lang="ja-JP" altLang="en-US" sz="2000" dirty="0">
                <a:solidFill>
                  <a:schemeClr val="bg1"/>
                </a:solidFill>
                <a:latin typeface="Aptos ExtraBold" panose="020B0004020202020204" pitchFamily="34" charset="0"/>
                <a:ea typeface="BIZ UDPゴシック" panose="020B0400000000000000" pitchFamily="50" charset="-128"/>
              </a:rPr>
              <a:t>と予測。</a:t>
            </a:r>
            <a:endParaRPr lang="en-US" altLang="ja-JP" sz="2000" dirty="0">
              <a:solidFill>
                <a:schemeClr val="bg1"/>
              </a:solidFill>
              <a:latin typeface="Aptos ExtraBold" panose="020B0004020202020204" pitchFamily="34" charset="0"/>
              <a:ea typeface="BIZ UDPゴシック" panose="020B0400000000000000" pitchFamily="50" charset="-128"/>
            </a:endParaRPr>
          </a:p>
        </p:txBody>
      </p:sp>
      <p:sp>
        <p:nvSpPr>
          <p:cNvPr id="42" name="テキスト ボックス 41">
            <a:extLst>
              <a:ext uri="{FF2B5EF4-FFF2-40B4-BE49-F238E27FC236}">
                <a16:creationId xmlns:a16="http://schemas.microsoft.com/office/drawing/2014/main" id="{AE589C9C-F83F-6964-9A42-DF7DFEBAD82C}"/>
              </a:ext>
            </a:extLst>
          </p:cNvPr>
          <p:cNvSpPr txBox="1"/>
          <p:nvPr/>
        </p:nvSpPr>
        <p:spPr>
          <a:xfrm>
            <a:off x="1434127" y="3305301"/>
            <a:ext cx="7335145" cy="523220"/>
          </a:xfrm>
          <a:prstGeom prst="rect">
            <a:avLst/>
          </a:prstGeom>
          <a:solidFill>
            <a:schemeClr val="accent4">
              <a:lumMod val="50000"/>
            </a:schemeClr>
          </a:solidFill>
        </p:spPr>
        <p:txBody>
          <a:bodyPr wrap="square" rtlCol="0" anchor="t">
            <a:spAutoFit/>
          </a:bodyPr>
          <a:lstStyle/>
          <a:p>
            <a:pPr algn="ctr"/>
            <a:r>
              <a:rPr kumimoji="1" lang="ja-JP" altLang="en-US" sz="1600" dirty="0">
                <a:solidFill>
                  <a:schemeClr val="bg1"/>
                </a:solidFill>
                <a:latin typeface="Aptos ExtraBold" panose="020B0004020202020204" pitchFamily="34" charset="0"/>
                <a:ea typeface="BIZ UDPゴシック" panose="020B0400000000000000" pitchFamily="50" charset="-128"/>
              </a:rPr>
              <a:t>「</a:t>
            </a:r>
            <a:r>
              <a:rPr kumimoji="1" lang="en-US" altLang="ja-JP" sz="1600" dirty="0">
                <a:solidFill>
                  <a:schemeClr val="bg1"/>
                </a:solidFill>
                <a:latin typeface="Aptos ExtraBold" panose="020B0004020202020204" pitchFamily="34" charset="0"/>
                <a:ea typeface="BIZ UDPゴシック" panose="020B0400000000000000" pitchFamily="50" charset="-128"/>
              </a:rPr>
              <a:t>Hydrogen Insight 2023</a:t>
            </a:r>
            <a:r>
              <a:rPr kumimoji="1" lang="ja-JP" altLang="en-US" sz="1600" dirty="0">
                <a:solidFill>
                  <a:schemeClr val="bg1"/>
                </a:solidFill>
                <a:latin typeface="Aptos ExtraBold" panose="020B0004020202020204" pitchFamily="34" charset="0"/>
                <a:ea typeface="BIZ UDPゴシック" panose="020B0400000000000000" pitchFamily="50" charset="-128"/>
              </a:rPr>
              <a:t>」では、</a:t>
            </a:r>
            <a:r>
              <a:rPr lang="en-US" altLang="ja-JP" dirty="0">
                <a:solidFill>
                  <a:schemeClr val="bg1"/>
                </a:solidFill>
                <a:latin typeface="Aptos ExtraBold" panose="020B0004020202020204" pitchFamily="34" charset="0"/>
                <a:ea typeface="BIZ UDPゴシック" panose="020B0400000000000000" pitchFamily="50" charset="-128"/>
              </a:rPr>
              <a:t>2030</a:t>
            </a:r>
            <a:r>
              <a:rPr lang="ja-JP" altLang="en-US" dirty="0">
                <a:solidFill>
                  <a:schemeClr val="bg1"/>
                </a:solidFill>
                <a:latin typeface="Aptos ExtraBold" panose="020B0004020202020204" pitchFamily="34" charset="0"/>
                <a:ea typeface="BIZ UDPゴシック" panose="020B0400000000000000" pitchFamily="50" charset="-128"/>
              </a:rPr>
              <a:t>年</a:t>
            </a:r>
            <a:r>
              <a:rPr lang="ja-JP" altLang="en-US" sz="1600" dirty="0">
                <a:solidFill>
                  <a:schemeClr val="bg1"/>
                </a:solidFill>
                <a:latin typeface="Aptos ExtraBold" panose="020B0004020202020204" pitchFamily="34" charset="0"/>
                <a:ea typeface="BIZ UDPゴシック" panose="020B0400000000000000" pitchFamily="50" charset="-128"/>
              </a:rPr>
              <a:t>の水電解装置導入予測は、</a:t>
            </a:r>
            <a:r>
              <a:rPr lang="en-US" altLang="ja-JP" sz="2800" dirty="0">
                <a:solidFill>
                  <a:schemeClr val="accent1">
                    <a:lumMod val="20000"/>
                    <a:lumOff val="80000"/>
                  </a:schemeClr>
                </a:solidFill>
                <a:latin typeface="Aptos ExtraBold" panose="020B0004020202020204" pitchFamily="34" charset="0"/>
                <a:ea typeface="BIZ UDPゴシック" panose="020B0400000000000000" pitchFamily="50" charset="-128"/>
              </a:rPr>
              <a:t>232GW</a:t>
            </a:r>
            <a:r>
              <a:rPr lang="ja-JP" altLang="en-US" sz="1600" dirty="0">
                <a:solidFill>
                  <a:schemeClr val="bg1"/>
                </a:solidFill>
                <a:latin typeface="Aptos ExtraBold" panose="020B0004020202020204" pitchFamily="34" charset="0"/>
                <a:ea typeface="BIZ UDPゴシック" panose="020B0400000000000000" pitchFamily="50" charset="-128"/>
              </a:rPr>
              <a:t>。</a:t>
            </a:r>
            <a:endParaRPr lang="en-US" altLang="ja-JP" sz="1600" dirty="0">
              <a:solidFill>
                <a:schemeClr val="bg1"/>
              </a:solidFill>
              <a:latin typeface="Aptos ExtraBold" panose="020B0004020202020204" pitchFamily="34" charset="0"/>
              <a:ea typeface="BIZ UDPゴシック" panose="020B0400000000000000" pitchFamily="50" charset="-128"/>
            </a:endParaRPr>
          </a:p>
        </p:txBody>
      </p:sp>
    </p:spTree>
    <p:extLst>
      <p:ext uri="{BB962C8B-B14F-4D97-AF65-F5344CB8AC3E}">
        <p14:creationId xmlns:p14="http://schemas.microsoft.com/office/powerpoint/2010/main" val="3848834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8069362-8DA2-C1CE-EF11-B083B71216D9}"/>
              </a:ext>
            </a:extLst>
          </p:cNvPr>
          <p:cNvSpPr/>
          <p:nvPr/>
        </p:nvSpPr>
        <p:spPr>
          <a:xfrm>
            <a:off x="0" y="2170632"/>
            <a:ext cx="12192000" cy="276029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800" dirty="0">
                <a:latin typeface="BIZ UDP明朝 Medium" panose="02020500000000000000" pitchFamily="18" charset="-128"/>
                <a:ea typeface="BIZ UDP明朝 Medium" panose="02020500000000000000" pitchFamily="18" charset="-128"/>
              </a:rPr>
              <a:t>アップサイクル</a:t>
            </a:r>
          </a:p>
        </p:txBody>
      </p:sp>
    </p:spTree>
    <p:extLst>
      <p:ext uri="{BB962C8B-B14F-4D97-AF65-F5344CB8AC3E}">
        <p14:creationId xmlns:p14="http://schemas.microsoft.com/office/powerpoint/2010/main" val="3919843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合金スクラップのアップサイクル</a:t>
            </a:r>
          </a:p>
        </p:txBody>
      </p:sp>
      <p:sp>
        <p:nvSpPr>
          <p:cNvPr id="10" name="テキスト ボックス 9">
            <a:extLst>
              <a:ext uri="{FF2B5EF4-FFF2-40B4-BE49-F238E27FC236}">
                <a16:creationId xmlns:a16="http://schemas.microsoft.com/office/drawing/2014/main" id="{AB7378FE-62E5-5D36-7231-272F42D9288E}"/>
              </a:ext>
            </a:extLst>
          </p:cNvPr>
          <p:cNvSpPr txBox="1"/>
          <p:nvPr/>
        </p:nvSpPr>
        <p:spPr>
          <a:xfrm>
            <a:off x="1148316" y="6463125"/>
            <a:ext cx="10313582" cy="400110"/>
          </a:xfrm>
          <a:prstGeom prst="rect">
            <a:avLst/>
          </a:prstGeom>
          <a:noFill/>
        </p:spPr>
        <p:txBody>
          <a:bodyPr wrap="square">
            <a:spAutoFit/>
          </a:bodyPr>
          <a:lstStyle/>
          <a:p>
            <a:r>
              <a:rPr lang="ja-JP" altLang="en-US" sz="1000" dirty="0">
                <a:latin typeface="BIZ UDPゴシック" panose="020B0400000000000000" pitchFamily="50" charset="-128"/>
                <a:ea typeface="BIZ UDPゴシック" panose="020B0400000000000000" pitchFamily="50" charset="-128"/>
              </a:rPr>
              <a:t>（出所）「</a:t>
            </a:r>
            <a:r>
              <a:rPr lang="en-US" altLang="ja-JP" sz="1000" b="1" i="0" dirty="0">
                <a:effectLst/>
                <a:latin typeface="BIZ UDPゴシック" panose="020B0400000000000000" pitchFamily="50" charset="-128"/>
                <a:ea typeface="BIZ UDPゴシック" panose="020B0400000000000000" pitchFamily="50" charset="-128"/>
              </a:rPr>
              <a:t>Sustainable Low-Cost Method for Production of High-Entropy Alloys from Alloy Scraps</a:t>
            </a:r>
            <a:r>
              <a:rPr lang="ja-JP" altLang="en-US" sz="1000" b="1" i="0" dirty="0">
                <a:effectLst/>
                <a:latin typeface="BIZ UDPゴシック" panose="020B0400000000000000" pitchFamily="50" charset="-128"/>
                <a:ea typeface="BIZ UDPゴシック" panose="020B0400000000000000" pitchFamily="50" charset="-128"/>
              </a:rPr>
              <a:t>」　</a:t>
            </a:r>
            <a:r>
              <a:rPr lang="en-US" altLang="ja-JP" sz="1000" dirty="0">
                <a:latin typeface="BIZ UDPゴシック" panose="020B0400000000000000" pitchFamily="50" charset="-128"/>
                <a:ea typeface="BIZ UDPゴシック" panose="020B0400000000000000" pitchFamily="50" charset="-128"/>
              </a:rPr>
              <a:t>Hariharan et al (2021)</a:t>
            </a:r>
          </a:p>
          <a:p>
            <a:r>
              <a:rPr lang="en-US" altLang="ja-JP" sz="1000" dirty="0">
                <a:latin typeface="BIZ UDPゴシック" panose="020B0400000000000000" pitchFamily="50" charset="-128"/>
                <a:ea typeface="BIZ UDPゴシック" panose="020B0400000000000000" pitchFamily="50" charset="-128"/>
                <a:hlinkClick r:id="rId3"/>
              </a:rPr>
              <a:t>Sustainable Low-Cost Method for Production of High-Entropy Alloys from Alloy Scraps | Journal of Sustainable Metallurgy (springer.com)</a:t>
            </a:r>
            <a:endParaRPr lang="ja-JP" altLang="en-US" sz="10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6833B9F-515C-ED97-12EA-E68C74982973}"/>
              </a:ext>
            </a:extLst>
          </p:cNvPr>
          <p:cNvSpPr txBox="1"/>
          <p:nvPr/>
        </p:nvSpPr>
        <p:spPr>
          <a:xfrm>
            <a:off x="0" y="458090"/>
            <a:ext cx="12192000" cy="338554"/>
          </a:xfrm>
          <a:prstGeom prst="rect">
            <a:avLst/>
          </a:prstGeom>
          <a:solidFill>
            <a:srgbClr val="FFC000"/>
          </a:solidFill>
        </p:spPr>
        <p:txBody>
          <a:bodyPr wrap="square">
            <a:spAutoFit/>
          </a:bodyPr>
          <a:lstStyle/>
          <a:p>
            <a:pPr algn="ctr"/>
            <a:r>
              <a:rPr lang="en-US" altLang="ja-JP" sz="1600" dirty="0">
                <a:latin typeface="BIZ UDPゴシック" panose="020B0400000000000000" pitchFamily="50" charset="-128"/>
                <a:ea typeface="BIZ UDPゴシック" panose="020B0400000000000000" pitchFamily="50" charset="-128"/>
              </a:rPr>
              <a:t>Ohio State University</a:t>
            </a:r>
            <a:endParaRPr lang="ja-JP" altLang="en-US" sz="1600" dirty="0">
              <a:latin typeface="BIZ UDPゴシック" panose="020B0400000000000000" pitchFamily="50" charset="-128"/>
              <a:ea typeface="BIZ UDPゴシック" panose="020B0400000000000000" pitchFamily="50" charset="-128"/>
            </a:endParaRPr>
          </a:p>
        </p:txBody>
      </p:sp>
      <p:pic>
        <p:nvPicPr>
          <p:cNvPr id="9" name="Picture 2" descr="レアメタルのイラスト">
            <a:extLst>
              <a:ext uri="{FF2B5EF4-FFF2-40B4-BE49-F238E27FC236}">
                <a16:creationId xmlns:a16="http://schemas.microsoft.com/office/drawing/2014/main" id="{55A44B68-B080-E613-F022-90AC4C8B83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210" y="1213524"/>
            <a:ext cx="3049330" cy="304933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C580A4C-0A3A-6A91-C7D5-65EFAD2D94FD}"/>
              </a:ext>
            </a:extLst>
          </p:cNvPr>
          <p:cNvSpPr txBox="1"/>
          <p:nvPr/>
        </p:nvSpPr>
        <p:spPr>
          <a:xfrm>
            <a:off x="1258186" y="3912839"/>
            <a:ext cx="2817628" cy="1292662"/>
          </a:xfrm>
          <a:prstGeom prst="rect">
            <a:avLst/>
          </a:prstGeom>
          <a:noFill/>
        </p:spPr>
        <p:txBody>
          <a:bodyPr wrap="square" rtlCol="0">
            <a:spAutoFit/>
          </a:bodyPr>
          <a:lstStyle/>
          <a:p>
            <a:pPr algn="ctr"/>
            <a:r>
              <a:rPr kumimoji="1" lang="ja-JP" altLang="en-US" sz="2400" b="1" u="sng" dirty="0">
                <a:latin typeface="BIZ UDPゴシック" panose="020B0400000000000000" pitchFamily="50" charset="-128"/>
                <a:ea typeface="BIZ UDPゴシック" panose="020B0400000000000000" pitchFamily="50" charset="-128"/>
              </a:rPr>
              <a:t>合金スクラップ</a:t>
            </a:r>
            <a:endParaRPr kumimoji="1" lang="en-US" altLang="ja-JP" sz="2400" b="1" u="sng" dirty="0">
              <a:latin typeface="BIZ UDPゴシック" panose="020B0400000000000000" pitchFamily="50" charset="-128"/>
              <a:ea typeface="BIZ UDPゴシック" panose="020B0400000000000000" pitchFamily="50" charset="-128"/>
            </a:endParaRPr>
          </a:p>
          <a:p>
            <a:pPr algn="ctr"/>
            <a:r>
              <a:rPr lang="en-US" altLang="ja-JP" b="1" i="0" dirty="0">
                <a:solidFill>
                  <a:schemeClr val="accent1">
                    <a:lumMod val="50000"/>
                  </a:schemeClr>
                </a:solidFill>
                <a:effectLst/>
                <a:latin typeface="BIZ UDPゴシック" panose="020B0400000000000000" pitchFamily="50" charset="-128"/>
                <a:ea typeface="BIZ UDPゴシック" panose="020B0400000000000000" pitchFamily="50" charset="-128"/>
              </a:rPr>
              <a:t>304L</a:t>
            </a:r>
            <a:r>
              <a:rPr lang="ja-JP" altLang="en-US" b="1" i="0" dirty="0">
                <a:solidFill>
                  <a:schemeClr val="accent1">
                    <a:lumMod val="50000"/>
                  </a:schemeClr>
                </a:solidFill>
                <a:effectLst/>
                <a:latin typeface="BIZ UDPゴシック" panose="020B0400000000000000" pitchFamily="50" charset="-128"/>
                <a:ea typeface="BIZ UDPゴシック" panose="020B0400000000000000" pitchFamily="50" charset="-128"/>
              </a:rPr>
              <a:t>ステンレス鋼</a:t>
            </a:r>
            <a:r>
              <a:rPr lang="en-US" altLang="ja-JP" b="1" i="0" dirty="0">
                <a:solidFill>
                  <a:schemeClr val="accent1">
                    <a:lumMod val="50000"/>
                  </a:schemeClr>
                </a:solidFill>
                <a:effectLst/>
                <a:latin typeface="BIZ UDPゴシック" panose="020B0400000000000000" pitchFamily="50" charset="-128"/>
                <a:ea typeface="BIZ UDPゴシック" panose="020B0400000000000000" pitchFamily="50" charset="-128"/>
              </a:rPr>
              <a:t>(SS)</a:t>
            </a:r>
          </a:p>
          <a:p>
            <a:pPr algn="ctr"/>
            <a:r>
              <a:rPr lang="ja-JP" altLang="en-US" b="1" i="0" dirty="0">
                <a:solidFill>
                  <a:schemeClr val="accent1">
                    <a:lumMod val="50000"/>
                  </a:schemeClr>
                </a:solidFill>
                <a:effectLst/>
                <a:latin typeface="BIZ UDPゴシック" panose="020B0400000000000000" pitchFamily="50" charset="-128"/>
                <a:ea typeface="BIZ UDPゴシック" panose="020B0400000000000000" pitchFamily="50" charset="-128"/>
              </a:rPr>
              <a:t>ニクロム</a:t>
            </a:r>
            <a:r>
              <a:rPr lang="en-US" altLang="ja-JP" b="1" i="0" dirty="0">
                <a:solidFill>
                  <a:schemeClr val="accent1">
                    <a:lumMod val="50000"/>
                  </a:schemeClr>
                </a:solidFill>
                <a:effectLst/>
                <a:latin typeface="BIZ UDPゴシック" panose="020B0400000000000000" pitchFamily="50" charset="-128"/>
                <a:ea typeface="BIZ UDPゴシック" panose="020B0400000000000000" pitchFamily="50" charset="-128"/>
              </a:rPr>
              <a:t>80</a:t>
            </a:r>
          </a:p>
          <a:p>
            <a:pPr algn="ctr"/>
            <a:r>
              <a:rPr lang="ja-JP" altLang="en-US" b="1" i="0" dirty="0">
                <a:solidFill>
                  <a:schemeClr val="accent1">
                    <a:lumMod val="50000"/>
                  </a:schemeClr>
                </a:solidFill>
                <a:effectLst/>
                <a:latin typeface="BIZ UDPゴシック" panose="020B0400000000000000" pitchFamily="50" charset="-128"/>
                <a:ea typeface="BIZ UDPゴシック" panose="020B0400000000000000" pitchFamily="50" charset="-128"/>
              </a:rPr>
              <a:t>電線グレードの銅</a:t>
            </a:r>
            <a:endParaRPr kumimoji="1" lang="ja-JP" altLang="en-US" b="1" dirty="0">
              <a:solidFill>
                <a:schemeClr val="accent1">
                  <a:lumMod val="50000"/>
                </a:schemeClr>
              </a:solidFill>
              <a:latin typeface="BIZ UDPゴシック" panose="020B0400000000000000" pitchFamily="50" charset="-128"/>
              <a:ea typeface="BIZ UDPゴシック" panose="020B0400000000000000" pitchFamily="50" charset="-128"/>
            </a:endParaRPr>
          </a:p>
        </p:txBody>
      </p:sp>
      <p:pic>
        <p:nvPicPr>
          <p:cNvPr id="14" name="図 13">
            <a:extLst>
              <a:ext uri="{FF2B5EF4-FFF2-40B4-BE49-F238E27FC236}">
                <a16:creationId xmlns:a16="http://schemas.microsoft.com/office/drawing/2014/main" id="{F912A4C5-E25F-D5B2-6C55-EEE93554A845}"/>
              </a:ext>
            </a:extLst>
          </p:cNvPr>
          <p:cNvPicPr>
            <a:picLocks noChangeAspect="1"/>
          </p:cNvPicPr>
          <p:nvPr/>
        </p:nvPicPr>
        <p:blipFill>
          <a:blip r:embed="rId5"/>
          <a:stretch>
            <a:fillRect/>
          </a:stretch>
        </p:blipFill>
        <p:spPr>
          <a:xfrm>
            <a:off x="4783767" y="1610365"/>
            <a:ext cx="2451998" cy="2508438"/>
          </a:xfrm>
          <a:prstGeom prst="rect">
            <a:avLst/>
          </a:prstGeom>
        </p:spPr>
      </p:pic>
      <p:sp>
        <p:nvSpPr>
          <p:cNvPr id="15" name="テキスト ボックス 14">
            <a:extLst>
              <a:ext uri="{FF2B5EF4-FFF2-40B4-BE49-F238E27FC236}">
                <a16:creationId xmlns:a16="http://schemas.microsoft.com/office/drawing/2014/main" id="{96D139D4-ACFC-AFD9-4C0D-4ABD76B59A65}"/>
              </a:ext>
            </a:extLst>
          </p:cNvPr>
          <p:cNvSpPr txBox="1"/>
          <p:nvPr/>
        </p:nvSpPr>
        <p:spPr>
          <a:xfrm>
            <a:off x="4885969" y="4003548"/>
            <a:ext cx="2349796"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真空アーク</a:t>
            </a:r>
            <a:r>
              <a:rPr kumimoji="1" lang="ja-JP" altLang="en-US" sz="2400" b="1" u="sng" dirty="0">
                <a:latin typeface="BIZ UDPゴシック" panose="020B0400000000000000" pitchFamily="50" charset="-128"/>
                <a:ea typeface="BIZ UDPゴシック" panose="020B0400000000000000" pitchFamily="50" charset="-128"/>
              </a:rPr>
              <a:t>溶</a:t>
            </a:r>
            <a:r>
              <a:rPr kumimoji="1" lang="ja-JP" altLang="en-US" sz="2400" b="1" u="sng" dirty="0">
                <a:solidFill>
                  <a:srgbClr val="C00000"/>
                </a:solidFill>
                <a:latin typeface="BIZ UDPゴシック" panose="020B0400000000000000" pitchFamily="50" charset="-128"/>
                <a:ea typeface="BIZ UDPゴシック" panose="020B0400000000000000" pitchFamily="50" charset="-128"/>
              </a:rPr>
              <a:t>融</a:t>
            </a:r>
          </a:p>
        </p:txBody>
      </p:sp>
      <p:sp>
        <p:nvSpPr>
          <p:cNvPr id="16" name="矢印: 右 15">
            <a:extLst>
              <a:ext uri="{FF2B5EF4-FFF2-40B4-BE49-F238E27FC236}">
                <a16:creationId xmlns:a16="http://schemas.microsoft.com/office/drawing/2014/main" id="{340038BB-CB3A-8A17-858F-7BE91BA30C0F}"/>
              </a:ext>
            </a:extLst>
          </p:cNvPr>
          <p:cNvSpPr/>
          <p:nvPr/>
        </p:nvSpPr>
        <p:spPr>
          <a:xfrm>
            <a:off x="3853553" y="2773543"/>
            <a:ext cx="930214" cy="1095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2" name="Picture 4" descr="錬金術のイラスト">
            <a:extLst>
              <a:ext uri="{FF2B5EF4-FFF2-40B4-BE49-F238E27FC236}">
                <a16:creationId xmlns:a16="http://schemas.microsoft.com/office/drawing/2014/main" id="{206AA912-A1CB-EFFB-74B1-8F47D9E669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3217" y="2164476"/>
            <a:ext cx="2689594" cy="2689594"/>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31FE98B2-8A1B-B978-25C3-ED3AD3B71509}"/>
              </a:ext>
            </a:extLst>
          </p:cNvPr>
          <p:cNvSpPr/>
          <p:nvPr/>
        </p:nvSpPr>
        <p:spPr>
          <a:xfrm>
            <a:off x="7233003" y="2762477"/>
            <a:ext cx="930214" cy="1095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CEF70E5-E479-06D8-0559-55F99208085A}"/>
              </a:ext>
            </a:extLst>
          </p:cNvPr>
          <p:cNvSpPr txBox="1"/>
          <p:nvPr/>
        </p:nvSpPr>
        <p:spPr>
          <a:xfrm rot="546767">
            <a:off x="7323175" y="1177694"/>
            <a:ext cx="4138723" cy="1077218"/>
          </a:xfrm>
          <a:prstGeom prst="rect">
            <a:avLst/>
          </a:prstGeom>
          <a:noFill/>
        </p:spPr>
        <p:txBody>
          <a:bodyPr wrap="square">
            <a:spAutoFit/>
          </a:bodyPr>
          <a:lstStyle/>
          <a:p>
            <a:pPr algn="ctr"/>
            <a:r>
              <a:rPr lang="ja-JP" altLang="en-US" sz="3200" b="0" i="0" dirty="0">
                <a:solidFill>
                  <a:srgbClr val="C00000"/>
                </a:solidFill>
                <a:effectLst/>
                <a:latin typeface="Aptos ExtraBold" panose="020B0004020202020204" pitchFamily="34" charset="0"/>
                <a:ea typeface="BIZ UDPゴシック" panose="020B0400000000000000" pitchFamily="50" charset="-128"/>
              </a:rPr>
              <a:t>ハイエントロピー合金</a:t>
            </a:r>
            <a:r>
              <a:rPr lang="ja-JP" altLang="en-US" sz="3200" dirty="0">
                <a:solidFill>
                  <a:srgbClr val="C00000"/>
                </a:solidFill>
                <a:latin typeface="Aptos ExtraBold" panose="020B0004020202020204" pitchFamily="34" charset="0"/>
                <a:ea typeface="BIZ UDPゴシック" panose="020B0400000000000000" pitchFamily="50" charset="-128"/>
              </a:rPr>
              <a:t>（</a:t>
            </a:r>
            <a:r>
              <a:rPr lang="en-US" altLang="ja-JP" sz="3200" b="0" i="0" dirty="0">
                <a:solidFill>
                  <a:srgbClr val="C00000"/>
                </a:solidFill>
                <a:effectLst/>
                <a:latin typeface="Aptos ExtraBold" panose="020B0004020202020204" pitchFamily="34" charset="0"/>
                <a:ea typeface="BIZ UDPゴシック" panose="020B0400000000000000" pitchFamily="50" charset="-128"/>
              </a:rPr>
              <a:t>CrCuFeMnNi</a:t>
            </a:r>
            <a:r>
              <a:rPr lang="ja-JP" altLang="en-US" sz="3200" b="0" i="0" dirty="0">
                <a:solidFill>
                  <a:srgbClr val="C00000"/>
                </a:solidFill>
                <a:effectLst/>
                <a:latin typeface="Aptos ExtraBold" panose="020B0004020202020204" pitchFamily="34" charset="0"/>
                <a:ea typeface="BIZ UDPゴシック" panose="020B0400000000000000" pitchFamily="50" charset="-128"/>
              </a:rPr>
              <a:t>）</a:t>
            </a:r>
            <a:endParaRPr lang="ja-JP" altLang="en-US" sz="3200" dirty="0">
              <a:solidFill>
                <a:srgbClr val="C00000"/>
              </a:solidFill>
              <a:latin typeface="Aptos ExtraBold" panose="020B0004020202020204" pitchFamily="34" charset="0"/>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8B592C6C-6099-52FF-0CA7-ED3A2A384137}"/>
              </a:ext>
            </a:extLst>
          </p:cNvPr>
          <p:cNvSpPr txBox="1"/>
          <p:nvPr/>
        </p:nvSpPr>
        <p:spPr>
          <a:xfrm>
            <a:off x="1936897" y="5321011"/>
            <a:ext cx="8318205" cy="923330"/>
          </a:xfrm>
          <a:prstGeom prst="rect">
            <a:avLst/>
          </a:prstGeom>
          <a:noFill/>
        </p:spPr>
        <p:txBody>
          <a:bodyPr wrap="square">
            <a:spAutoFit/>
          </a:bodyPr>
          <a:lstStyle/>
          <a:p>
            <a:pPr marL="285750" indent="-285750">
              <a:buFont typeface="Wingdings" panose="05000000000000000000" pitchFamily="2" charset="2"/>
              <a:buChar char="u"/>
            </a:pPr>
            <a:r>
              <a:rPr lang="ja-JP" altLang="en-US" sz="1800" b="0" i="0" dirty="0">
                <a:solidFill>
                  <a:srgbClr val="131314"/>
                </a:solidFill>
                <a:effectLst/>
                <a:latin typeface="BIZ UDPゴシック" panose="020B0400000000000000" pitchFamily="50" charset="-128"/>
                <a:ea typeface="BIZ UDPゴシック" panose="020B0400000000000000" pitchFamily="50" charset="-128"/>
              </a:rPr>
              <a:t>従来の合金と不純物を含む合金の降伏強度を比較し、降伏強度が</a:t>
            </a:r>
            <a:r>
              <a:rPr lang="en-US" altLang="ja-JP" sz="1800" b="0" i="0" dirty="0">
                <a:solidFill>
                  <a:srgbClr val="131314"/>
                </a:solidFill>
                <a:effectLst/>
                <a:latin typeface="BIZ UDPゴシック" panose="020B0400000000000000" pitchFamily="50" charset="-128"/>
                <a:ea typeface="BIZ UDPゴシック" panose="020B0400000000000000" pitchFamily="50" charset="-128"/>
              </a:rPr>
              <a:t>50%</a:t>
            </a:r>
            <a:r>
              <a:rPr lang="ja-JP" altLang="en-US" sz="1800" b="0" i="0" dirty="0">
                <a:solidFill>
                  <a:srgbClr val="131314"/>
                </a:solidFill>
                <a:effectLst/>
                <a:latin typeface="BIZ UDPゴシック" panose="020B0400000000000000" pitchFamily="50" charset="-128"/>
                <a:ea typeface="BIZ UDPゴシック" panose="020B0400000000000000" pitchFamily="50" charset="-128"/>
              </a:rPr>
              <a:t>増加。</a:t>
            </a:r>
            <a:endParaRPr lang="en-US" altLang="ja-JP" sz="1800" b="0" i="0" dirty="0">
              <a:solidFill>
                <a:srgbClr val="131314"/>
              </a:solidFill>
              <a:effectLst/>
              <a:latin typeface="BIZ UDPゴシック" panose="020B0400000000000000" pitchFamily="50" charset="-128"/>
              <a:ea typeface="BIZ UDPゴシック" panose="020B0400000000000000" pitchFamily="50" charset="-128"/>
            </a:endParaRPr>
          </a:p>
          <a:p>
            <a:pPr marL="285750" indent="-285750">
              <a:buFont typeface="Wingdings" panose="05000000000000000000" pitchFamily="2" charset="2"/>
              <a:buChar char="u"/>
            </a:pPr>
            <a:r>
              <a:rPr lang="ja-JP" altLang="en-US" sz="1800" b="0" i="0" dirty="0">
                <a:solidFill>
                  <a:srgbClr val="131314"/>
                </a:solidFill>
                <a:effectLst/>
                <a:latin typeface="BIZ UDPゴシック" panose="020B0400000000000000" pitchFamily="50" charset="-128"/>
                <a:ea typeface="BIZ UDPゴシック" panose="020B0400000000000000" pitchFamily="50" charset="-128"/>
              </a:rPr>
              <a:t>降伏強度が不純物含有量に強く依存。</a:t>
            </a:r>
            <a:endParaRPr lang="en-US" altLang="ja-JP" sz="1800" b="0" i="0" dirty="0">
              <a:solidFill>
                <a:srgbClr val="131314"/>
              </a:solidFill>
              <a:effectLst/>
              <a:latin typeface="BIZ UDPゴシック" panose="020B0400000000000000" pitchFamily="50" charset="-128"/>
              <a:ea typeface="BIZ UDPゴシック" panose="020B0400000000000000" pitchFamily="50" charset="-128"/>
            </a:endParaRPr>
          </a:p>
          <a:p>
            <a:pPr marL="285750" indent="-285750">
              <a:buFont typeface="Wingdings" panose="05000000000000000000" pitchFamily="2" charset="2"/>
              <a:buChar char="u"/>
            </a:pPr>
            <a:r>
              <a:rPr lang="ja-JP" altLang="en-US" sz="1800" b="0" i="0" dirty="0">
                <a:solidFill>
                  <a:srgbClr val="131314"/>
                </a:solidFill>
                <a:effectLst/>
                <a:latin typeface="BIZ UDPゴシック" panose="020B0400000000000000" pitchFamily="50" charset="-128"/>
                <a:ea typeface="BIZ UDPゴシック" panose="020B0400000000000000" pitchFamily="50" charset="-128"/>
              </a:rPr>
              <a:t>「合金混合」からのアップサイクルにより、製造コストの大幅な削減。</a:t>
            </a:r>
            <a:endParaRPr lang="ja-JP" altLang="en-US" dirty="0">
              <a:latin typeface="BIZ UDPゴシック" panose="020B0400000000000000" pitchFamily="50" charset="-128"/>
              <a:ea typeface="BIZ UDPゴシック" panose="020B0400000000000000" pitchFamily="50" charset="-128"/>
            </a:endParaRPr>
          </a:p>
        </p:txBody>
      </p:sp>
      <p:sp>
        <p:nvSpPr>
          <p:cNvPr id="22" name="矢印: V 字型 21">
            <a:extLst>
              <a:ext uri="{FF2B5EF4-FFF2-40B4-BE49-F238E27FC236}">
                <a16:creationId xmlns:a16="http://schemas.microsoft.com/office/drawing/2014/main" id="{318DB372-9BFE-02EF-7F65-9EE328B034B4}"/>
              </a:ext>
            </a:extLst>
          </p:cNvPr>
          <p:cNvSpPr/>
          <p:nvPr/>
        </p:nvSpPr>
        <p:spPr>
          <a:xfrm rot="4052386">
            <a:off x="4272479" y="2239873"/>
            <a:ext cx="1357071" cy="380445"/>
          </a:xfrm>
          <a:prstGeom prst="notchedRightArrow">
            <a:avLst/>
          </a:prstGeom>
          <a:solidFill>
            <a:schemeClr val="accent4">
              <a:lumMod val="50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F09D903-E2D6-DB09-7A54-EA01E134DC4E}"/>
              </a:ext>
            </a:extLst>
          </p:cNvPr>
          <p:cNvSpPr txBox="1"/>
          <p:nvPr/>
        </p:nvSpPr>
        <p:spPr>
          <a:xfrm rot="20297656">
            <a:off x="3642647" y="1473932"/>
            <a:ext cx="2282237" cy="261610"/>
          </a:xfrm>
          <a:prstGeom prst="rect">
            <a:avLst/>
          </a:prstGeom>
          <a:noFill/>
        </p:spPr>
        <p:txBody>
          <a:bodyPr wrap="square" rtlCol="0">
            <a:spAutoFit/>
          </a:bodyPr>
          <a:lstStyle/>
          <a:p>
            <a:pPr algn="ctr"/>
            <a:r>
              <a:rPr lang="ja-JP" altLang="en-US" sz="1100" b="1" dirty="0">
                <a:solidFill>
                  <a:schemeClr val="accent1">
                    <a:lumMod val="50000"/>
                  </a:schemeClr>
                </a:solidFill>
                <a:latin typeface="BIZ UDPゴシック" panose="020B0400000000000000" pitchFamily="50" charset="-128"/>
                <a:ea typeface="BIZ UDPゴシック" panose="020B0400000000000000" pitchFamily="50" charset="-128"/>
              </a:rPr>
              <a:t>微量のマンガンとクロムを添加</a:t>
            </a:r>
            <a:endParaRPr kumimoji="1" lang="ja-JP" altLang="en-US" sz="1100" b="1" dirty="0">
              <a:solidFill>
                <a:schemeClr val="accent1">
                  <a:lumMod val="50000"/>
                </a:schemeClr>
              </a:solidFill>
              <a:latin typeface="BIZ UDPゴシック" panose="020B0400000000000000" pitchFamily="50" charset="-128"/>
              <a:ea typeface="BIZ UDPゴシック" panose="020B0400000000000000" pitchFamily="50" charset="-128"/>
            </a:endParaRPr>
          </a:p>
        </p:txBody>
      </p:sp>
      <p:pic>
        <p:nvPicPr>
          <p:cNvPr id="1026" name="Picture 2" descr="金の豚のイラスト">
            <a:extLst>
              <a:ext uri="{FF2B5EF4-FFF2-40B4-BE49-F238E27FC236}">
                <a16:creationId xmlns:a16="http://schemas.microsoft.com/office/drawing/2014/main" id="{F287097C-BF4F-E2B2-5B4D-B27B28B66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696378">
            <a:off x="10493704" y="762162"/>
            <a:ext cx="869534" cy="869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04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latin typeface="BIZ UDPゴシック" panose="020B0400000000000000" pitchFamily="50" charset="-128"/>
                <a:ea typeface="BIZ UDPゴシック" panose="020B0400000000000000" pitchFamily="50" charset="-128"/>
              </a:rPr>
              <a:t>EU</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のレアアース＆コバルトに依存しない磁石の開発</a:t>
            </a:r>
          </a:p>
        </p:txBody>
      </p:sp>
      <p:pic>
        <p:nvPicPr>
          <p:cNvPr id="4" name="図 3">
            <a:extLst>
              <a:ext uri="{FF2B5EF4-FFF2-40B4-BE49-F238E27FC236}">
                <a16:creationId xmlns:a16="http://schemas.microsoft.com/office/drawing/2014/main" id="{5DCC440C-69A0-BB8C-DEC6-314BE1DE388E}"/>
              </a:ext>
            </a:extLst>
          </p:cNvPr>
          <p:cNvPicPr>
            <a:picLocks noChangeAspect="1"/>
          </p:cNvPicPr>
          <p:nvPr/>
        </p:nvPicPr>
        <p:blipFill>
          <a:blip r:embed="rId2"/>
          <a:stretch>
            <a:fillRect/>
          </a:stretch>
        </p:blipFill>
        <p:spPr>
          <a:xfrm>
            <a:off x="0" y="759986"/>
            <a:ext cx="7023947" cy="6098013"/>
          </a:xfrm>
          <a:prstGeom prst="rect">
            <a:avLst/>
          </a:prstGeom>
        </p:spPr>
      </p:pic>
      <p:sp>
        <p:nvSpPr>
          <p:cNvPr id="6" name="テキスト ボックス 5">
            <a:extLst>
              <a:ext uri="{FF2B5EF4-FFF2-40B4-BE49-F238E27FC236}">
                <a16:creationId xmlns:a16="http://schemas.microsoft.com/office/drawing/2014/main" id="{8B0B670E-7719-DC3A-B127-62F79FEC221B}"/>
              </a:ext>
            </a:extLst>
          </p:cNvPr>
          <p:cNvSpPr txBox="1"/>
          <p:nvPr/>
        </p:nvSpPr>
        <p:spPr>
          <a:xfrm>
            <a:off x="0" y="458090"/>
            <a:ext cx="12192000" cy="338554"/>
          </a:xfrm>
          <a:prstGeom prst="rect">
            <a:avLst/>
          </a:prstGeom>
          <a:solidFill>
            <a:srgbClr val="FFC000"/>
          </a:solidFill>
        </p:spPr>
        <p:txBody>
          <a:bodyPr wrap="square">
            <a:spAutoFit/>
          </a:bodyPr>
          <a:lstStyle/>
          <a:p>
            <a:pPr algn="ctr"/>
            <a:r>
              <a:rPr lang="en-US" altLang="ja-JP" sz="1600" b="0" i="0" dirty="0" err="1">
                <a:solidFill>
                  <a:srgbClr val="000000"/>
                </a:solidFill>
                <a:effectLst/>
                <a:latin typeface="Roboto" panose="02000000000000000000" pitchFamily="2" charset="0"/>
              </a:rPr>
              <a:t>CoCoMag</a:t>
            </a:r>
            <a:r>
              <a:rPr lang="en-US" altLang="ja-JP" sz="1600" b="0" i="0" dirty="0">
                <a:solidFill>
                  <a:srgbClr val="000000"/>
                </a:solidFill>
                <a:effectLst/>
                <a:latin typeface="Roboto" panose="02000000000000000000" pitchFamily="2" charset="0"/>
              </a:rPr>
              <a:t> (Multi-property Compositionally Complex Magnets for Advanced Energy Applications) project</a:t>
            </a:r>
            <a:endParaRPr lang="ja-JP" altLang="en-US" sz="1600" dirty="0"/>
          </a:p>
        </p:txBody>
      </p:sp>
      <p:sp>
        <p:nvSpPr>
          <p:cNvPr id="8" name="テキスト ボックス 7">
            <a:extLst>
              <a:ext uri="{FF2B5EF4-FFF2-40B4-BE49-F238E27FC236}">
                <a16:creationId xmlns:a16="http://schemas.microsoft.com/office/drawing/2014/main" id="{0347B021-1EE1-5000-BCA6-F57EE3175434}"/>
              </a:ext>
            </a:extLst>
          </p:cNvPr>
          <p:cNvSpPr txBox="1"/>
          <p:nvPr/>
        </p:nvSpPr>
        <p:spPr>
          <a:xfrm>
            <a:off x="7105227" y="858996"/>
            <a:ext cx="4876800" cy="26161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altLang="ja-JP" sz="1100" dirty="0">
                <a:solidFill>
                  <a:srgbClr val="C00000"/>
                </a:solidFill>
                <a:latin typeface="UD デジタル 教科書体 NK-B" panose="02020700000000000000" pitchFamily="18" charset="-128"/>
                <a:ea typeface="UD デジタル 教科書体 NK-B" panose="02020700000000000000" pitchFamily="18" charset="-128"/>
              </a:rPr>
              <a:t>https://www.mpie.de/4871286/innovative-magnetic-materials</a:t>
            </a:r>
            <a:endParaRPr lang="ja-JP" altLang="en-US" sz="11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5122" name="Picture 2" descr="図 1. 当社が最近開発した多成分合金を含む、さまざまな種類の軟磁性合金の機械的および磁気的プロファイルをまとめたアシュビー マップ。">
            <a:extLst>
              <a:ext uri="{FF2B5EF4-FFF2-40B4-BE49-F238E27FC236}">
                <a16:creationId xmlns:a16="http://schemas.microsoft.com/office/drawing/2014/main" id="{83E99BE6-9A4C-545D-4CDD-C298529A9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877" y="2454645"/>
            <a:ext cx="5143500" cy="408622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4FDD7817-8DDE-A78F-F655-F8156B54D9D8}"/>
              </a:ext>
            </a:extLst>
          </p:cNvPr>
          <p:cNvSpPr txBox="1"/>
          <p:nvPr/>
        </p:nvSpPr>
        <p:spPr>
          <a:xfrm>
            <a:off x="7157191" y="1654240"/>
            <a:ext cx="4958186" cy="738664"/>
          </a:xfrm>
          <a:prstGeom prst="rect">
            <a:avLst/>
          </a:prstGeom>
          <a:noFill/>
        </p:spPr>
        <p:txBody>
          <a:bodyPr wrap="square">
            <a:spAutoFit/>
          </a:bodyPr>
          <a:lstStyle/>
          <a:p>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最近開発された多成分合金を含む、さまざまな種類の軟磁性合金の機械的および磁気的プロファイルをまとめたアシュビー マップ</a:t>
            </a:r>
            <a:endParaRPr lang="ja-JP" altLang="en-US" sz="1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79227449-40AE-1685-B3F6-74A79A8C1463}"/>
              </a:ext>
            </a:extLst>
          </p:cNvPr>
          <p:cNvSpPr txBox="1"/>
          <p:nvPr/>
        </p:nvSpPr>
        <p:spPr>
          <a:xfrm rot="21379177">
            <a:off x="7450667" y="1239520"/>
            <a:ext cx="4470400" cy="338554"/>
          </a:xfrm>
          <a:prstGeom prst="rect">
            <a:avLst/>
          </a:prstGeom>
          <a:noFill/>
        </p:spPr>
        <p:txBody>
          <a:bodyPr wrap="square" rtlCol="0">
            <a:spAutoFit/>
          </a:bodyPr>
          <a:lstStyle/>
          <a:p>
            <a:pPr algn="ctr"/>
            <a:r>
              <a:rPr kumimoji="1" lang="ja-JP" altLang="en-US" sz="1600" dirty="0">
                <a:solidFill>
                  <a:schemeClr val="accent2">
                    <a:lumMod val="50000"/>
                  </a:schemeClr>
                </a:solidFill>
                <a:latin typeface="UD デジタル 教科書体 NK-B" panose="02020700000000000000" pitchFamily="18" charset="-128"/>
                <a:ea typeface="UD デジタル 教科書体 NK-B" panose="02020700000000000000" pitchFamily="18" charset="-128"/>
              </a:rPr>
              <a:t>持続可能性とリサイクルを念頭に置いた軟磁性材</a:t>
            </a:r>
          </a:p>
        </p:txBody>
      </p:sp>
      <p:sp>
        <p:nvSpPr>
          <p:cNvPr id="13" name="テキスト ボックス 12">
            <a:extLst>
              <a:ext uri="{FF2B5EF4-FFF2-40B4-BE49-F238E27FC236}">
                <a16:creationId xmlns:a16="http://schemas.microsoft.com/office/drawing/2014/main" id="{FF55F6D5-8DE8-13FC-04C4-EB490FD55D75}"/>
              </a:ext>
            </a:extLst>
          </p:cNvPr>
          <p:cNvSpPr txBox="1"/>
          <p:nvPr/>
        </p:nvSpPr>
        <p:spPr>
          <a:xfrm>
            <a:off x="9162627" y="2270284"/>
            <a:ext cx="1525693" cy="369332"/>
          </a:xfrm>
          <a:prstGeom prst="rect">
            <a:avLst/>
          </a:prstGeom>
          <a:noFill/>
        </p:spPr>
        <p:txBody>
          <a:bodyPr wrap="square">
            <a:spAutoFit/>
          </a:bodyPr>
          <a:lstStyle/>
          <a:p>
            <a:r>
              <a:rPr lang="en-US" altLang="ja-JP" b="0" i="0" dirty="0">
                <a:solidFill>
                  <a:srgbClr val="000000"/>
                </a:solidFill>
                <a:effectLst/>
                <a:latin typeface="Roboto" panose="02000000000000000000" pitchFamily="2" charset="0"/>
              </a:rPr>
              <a:t> Ashby map</a:t>
            </a:r>
            <a:endParaRPr lang="ja-JP" altLang="en-US" dirty="0"/>
          </a:p>
        </p:txBody>
      </p:sp>
    </p:spTree>
    <p:extLst>
      <p:ext uri="{BB962C8B-B14F-4D97-AF65-F5344CB8AC3E}">
        <p14:creationId xmlns:p14="http://schemas.microsoft.com/office/powerpoint/2010/main" val="3229011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8069362-8DA2-C1CE-EF11-B083B71216D9}"/>
              </a:ext>
            </a:extLst>
          </p:cNvPr>
          <p:cNvSpPr/>
          <p:nvPr/>
        </p:nvSpPr>
        <p:spPr>
          <a:xfrm>
            <a:off x="0" y="2170632"/>
            <a:ext cx="12192000" cy="276029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800" dirty="0">
                <a:latin typeface="BIZ UDP明朝 Medium" panose="02020500000000000000" pitchFamily="18" charset="-128"/>
                <a:ea typeface="BIZ UDP明朝 Medium" panose="02020500000000000000" pitchFamily="18" charset="-128"/>
              </a:rPr>
              <a:t>３</a:t>
            </a:r>
            <a:r>
              <a:rPr kumimoji="1" lang="en-US" altLang="ja-JP" sz="8800" dirty="0">
                <a:latin typeface="BIZ UDP明朝 Medium" panose="02020500000000000000" pitchFamily="18" charset="-128"/>
                <a:ea typeface="BIZ UDP明朝 Medium" panose="02020500000000000000" pitchFamily="18" charset="-128"/>
              </a:rPr>
              <a:t>D</a:t>
            </a:r>
            <a:r>
              <a:rPr kumimoji="1" lang="ja-JP" altLang="en-US" sz="8800" dirty="0">
                <a:latin typeface="BIZ UDP明朝 Medium" panose="02020500000000000000" pitchFamily="18" charset="-128"/>
                <a:ea typeface="BIZ UDP明朝 Medium" panose="02020500000000000000" pitchFamily="18" charset="-128"/>
              </a:rPr>
              <a:t>プリンタと生体素材</a:t>
            </a:r>
          </a:p>
        </p:txBody>
      </p:sp>
    </p:spTree>
    <p:extLst>
      <p:ext uri="{BB962C8B-B14F-4D97-AF65-F5344CB8AC3E}">
        <p14:creationId xmlns:p14="http://schemas.microsoft.com/office/powerpoint/2010/main" val="3077190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インプラント｜目黒 歯医者/歯科 堀江歯科クリニック 目黒駅徒歩1分">
            <a:extLst>
              <a:ext uri="{FF2B5EF4-FFF2-40B4-BE49-F238E27FC236}">
                <a16:creationId xmlns:a16="http://schemas.microsoft.com/office/drawing/2014/main" id="{7C4DFB58-A7B9-348D-4777-56A31FB3D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506" y="1398444"/>
            <a:ext cx="4575388" cy="51267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ハイエントロピー生体適合材料</a:t>
            </a:r>
          </a:p>
        </p:txBody>
      </p:sp>
      <p:pic>
        <p:nvPicPr>
          <p:cNvPr id="3074" name="Picture 2">
            <a:extLst>
              <a:ext uri="{FF2B5EF4-FFF2-40B4-BE49-F238E27FC236}">
                <a16:creationId xmlns:a16="http://schemas.microsoft.com/office/drawing/2014/main" id="{8700A16A-2C41-1F99-2735-730E36F2C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88" y="1718948"/>
            <a:ext cx="3378827" cy="48062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インプラントのイラスト（歯の治療）">
            <a:extLst>
              <a:ext uri="{FF2B5EF4-FFF2-40B4-BE49-F238E27FC236}">
                <a16:creationId xmlns:a16="http://schemas.microsoft.com/office/drawing/2014/main" id="{F6EB67B7-77DD-CB43-AC5E-82682EE0BB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2733" y="4737039"/>
            <a:ext cx="2208425" cy="22084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歯の矯正のイラスト（女性）">
            <a:extLst>
              <a:ext uri="{FF2B5EF4-FFF2-40B4-BE49-F238E27FC236}">
                <a16:creationId xmlns:a16="http://schemas.microsoft.com/office/drawing/2014/main" id="{0A4A4D4E-AC92-AB53-A9E5-FF66A2D85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0312" y="1701971"/>
            <a:ext cx="2293266" cy="229326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ECD7D85-6992-C596-01DA-84B1658BB385}"/>
              </a:ext>
            </a:extLst>
          </p:cNvPr>
          <p:cNvSpPr txBox="1"/>
          <p:nvPr/>
        </p:nvSpPr>
        <p:spPr>
          <a:xfrm>
            <a:off x="319917" y="497925"/>
            <a:ext cx="11034545" cy="1077218"/>
          </a:xfrm>
          <a:prstGeom prst="rect">
            <a:avLst/>
          </a:prstGeom>
          <a:noFill/>
        </p:spPr>
        <p:txBody>
          <a:bodyPr wrap="square">
            <a:spAutoFit/>
          </a:bodyPr>
          <a:lstStyle/>
          <a:p>
            <a:r>
              <a:rPr lang="ja-JP" altLang="en-US" sz="1600" b="0" i="0" dirty="0">
                <a:solidFill>
                  <a:srgbClr val="404040"/>
                </a:solidFill>
                <a:effectLst/>
                <a:latin typeface="BIZ UDPゴシック" panose="020B0400000000000000" pitchFamily="50" charset="-128"/>
                <a:ea typeface="BIZ UDPゴシック" panose="020B0400000000000000" pitchFamily="50" charset="-128"/>
              </a:rPr>
              <a:t>新合金はチタン、ジルコニウム、ハフニウム、コバルト、クロム、モリブデンが等量に近い割合で混合したハイエントロピー合金。医療用金属材料として主流のチタン系とコバルトクロム系の融合でステンレス合金や既存のコバルトクロム系生体合金と比べ細胞の接着性に優れる。</a:t>
            </a:r>
            <a:endParaRPr lang="en-US" altLang="ja-JP" sz="1600" b="0" i="0" dirty="0">
              <a:solidFill>
                <a:srgbClr val="404040"/>
              </a:solidFill>
              <a:effectLst/>
              <a:latin typeface="BIZ UDPゴシック" panose="020B0400000000000000" pitchFamily="50" charset="-128"/>
              <a:ea typeface="BIZ UDPゴシック" panose="020B0400000000000000" pitchFamily="50" charset="-128"/>
            </a:endParaRPr>
          </a:p>
          <a:p>
            <a:r>
              <a:rPr lang="ja-JP" altLang="en-US" sz="1600" b="0" i="0" dirty="0">
                <a:solidFill>
                  <a:srgbClr val="404040"/>
                </a:solidFill>
                <a:effectLst/>
                <a:latin typeface="BIZ UDPゴシック" panose="020B0400000000000000" pitchFamily="50" charset="-128"/>
                <a:ea typeface="BIZ UDPゴシック" panose="020B0400000000000000" pitchFamily="50" charset="-128"/>
              </a:rPr>
              <a:t>強度も純チタンの３倍以上、チタン合金の約１・６倍で、</a:t>
            </a:r>
            <a:r>
              <a:rPr lang="en-US" altLang="ja-JP" sz="1600" b="0" i="0" dirty="0">
                <a:solidFill>
                  <a:srgbClr val="404040"/>
                </a:solidFill>
                <a:effectLst/>
                <a:latin typeface="BIZ UDPゴシック" panose="020B0400000000000000" pitchFamily="50" charset="-128"/>
                <a:ea typeface="BIZ UDPゴシック" panose="020B0400000000000000" pitchFamily="50" charset="-128"/>
              </a:rPr>
              <a:t>300</a:t>
            </a:r>
            <a:r>
              <a:rPr lang="ja-JP" altLang="en-US" sz="1600" b="0" i="0" dirty="0">
                <a:solidFill>
                  <a:srgbClr val="404040"/>
                </a:solidFill>
                <a:effectLst/>
                <a:latin typeface="BIZ UDPゴシック" panose="020B0400000000000000" pitchFamily="50" charset="-128"/>
                <a:ea typeface="BIZ UDPゴシック" panose="020B0400000000000000" pitchFamily="50" charset="-128"/>
              </a:rPr>
              <a:t>度で溶融するため、加工性に優れている。</a:t>
            </a:r>
            <a:endParaRPr lang="ja-JP" altLang="en-US" sz="16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E9D17F48-5357-3A02-2DAF-519D693676D4}"/>
              </a:ext>
            </a:extLst>
          </p:cNvPr>
          <p:cNvSpPr txBox="1"/>
          <p:nvPr/>
        </p:nvSpPr>
        <p:spPr>
          <a:xfrm>
            <a:off x="319917" y="6525183"/>
            <a:ext cx="3011555" cy="246221"/>
          </a:xfrm>
          <a:prstGeom prst="rect">
            <a:avLst/>
          </a:prstGeom>
          <a:noFill/>
        </p:spPr>
        <p:txBody>
          <a:bodyPr wrap="square">
            <a:spAutoFit/>
          </a:bodyPr>
          <a:lstStyle/>
          <a:p>
            <a:pPr algn="ctr"/>
            <a:r>
              <a:rPr lang="en-US" altLang="ja-JP" sz="1000" dirty="0">
                <a:latin typeface="ADLaM Display" panose="02010000000000000000" pitchFamily="2" charset="0"/>
                <a:ea typeface="ADLaM Display" panose="02010000000000000000" pitchFamily="2" charset="0"/>
                <a:cs typeface="ADLaM Display" panose="02010000000000000000" pitchFamily="2" charset="0"/>
              </a:rPr>
              <a:t>https://newswitch.jp/p/20929</a:t>
            </a:r>
            <a:endParaRPr lang="ja-JP" altLang="en-US" sz="1000" dirty="0">
              <a:latin typeface="ADLaM Display" panose="02010000000000000000" pitchFamily="2" charset="0"/>
              <a:ea typeface="BIZ UDPゴシック" panose="020B0400000000000000" pitchFamily="50" charset="-128"/>
              <a:cs typeface="ADLaM Display" panose="02010000000000000000" pitchFamily="2" charset="0"/>
            </a:endParaRPr>
          </a:p>
        </p:txBody>
      </p:sp>
      <p:sp>
        <p:nvSpPr>
          <p:cNvPr id="9" name="テキスト ボックス 8">
            <a:extLst>
              <a:ext uri="{FF2B5EF4-FFF2-40B4-BE49-F238E27FC236}">
                <a16:creationId xmlns:a16="http://schemas.microsoft.com/office/drawing/2014/main" id="{9241DAC4-0817-1519-AB15-EC2EE443E2DB}"/>
              </a:ext>
            </a:extLst>
          </p:cNvPr>
          <p:cNvSpPr txBox="1"/>
          <p:nvPr/>
        </p:nvSpPr>
        <p:spPr>
          <a:xfrm>
            <a:off x="3944837" y="4122065"/>
            <a:ext cx="1924216" cy="646331"/>
          </a:xfrm>
          <a:custGeom>
            <a:avLst/>
            <a:gdLst>
              <a:gd name="connsiteX0" fmla="*/ 0 w 1924216"/>
              <a:gd name="connsiteY0" fmla="*/ 0 h 646331"/>
              <a:gd name="connsiteX1" fmla="*/ 442570 w 1924216"/>
              <a:gd name="connsiteY1" fmla="*/ 0 h 646331"/>
              <a:gd name="connsiteX2" fmla="*/ 904382 w 1924216"/>
              <a:gd name="connsiteY2" fmla="*/ 0 h 646331"/>
              <a:gd name="connsiteX3" fmla="*/ 1346951 w 1924216"/>
              <a:gd name="connsiteY3" fmla="*/ 0 h 646331"/>
              <a:gd name="connsiteX4" fmla="*/ 1924216 w 1924216"/>
              <a:gd name="connsiteY4" fmla="*/ 0 h 646331"/>
              <a:gd name="connsiteX5" fmla="*/ 1924216 w 1924216"/>
              <a:gd name="connsiteY5" fmla="*/ 310239 h 646331"/>
              <a:gd name="connsiteX6" fmla="*/ 1924216 w 1924216"/>
              <a:gd name="connsiteY6" fmla="*/ 646331 h 646331"/>
              <a:gd name="connsiteX7" fmla="*/ 1443162 w 1924216"/>
              <a:gd name="connsiteY7" fmla="*/ 646331 h 646331"/>
              <a:gd name="connsiteX8" fmla="*/ 1000592 w 1924216"/>
              <a:gd name="connsiteY8" fmla="*/ 646331 h 646331"/>
              <a:gd name="connsiteX9" fmla="*/ 577265 w 1924216"/>
              <a:gd name="connsiteY9" fmla="*/ 646331 h 646331"/>
              <a:gd name="connsiteX10" fmla="*/ 0 w 1924216"/>
              <a:gd name="connsiteY10" fmla="*/ 646331 h 646331"/>
              <a:gd name="connsiteX11" fmla="*/ 0 w 1924216"/>
              <a:gd name="connsiteY11" fmla="*/ 329629 h 646331"/>
              <a:gd name="connsiteX12" fmla="*/ 0 w 1924216"/>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4216" h="646331" fill="none" extrusionOk="0">
                <a:moveTo>
                  <a:pt x="0" y="0"/>
                </a:moveTo>
                <a:cubicBezTo>
                  <a:pt x="217812" y="-18877"/>
                  <a:pt x="258461" y="27716"/>
                  <a:pt x="442570" y="0"/>
                </a:cubicBezTo>
                <a:cubicBezTo>
                  <a:pt x="626679" y="-27716"/>
                  <a:pt x="722849" y="23242"/>
                  <a:pt x="904382" y="0"/>
                </a:cubicBezTo>
                <a:cubicBezTo>
                  <a:pt x="1085915" y="-23242"/>
                  <a:pt x="1242488" y="6077"/>
                  <a:pt x="1346951" y="0"/>
                </a:cubicBezTo>
                <a:cubicBezTo>
                  <a:pt x="1451414" y="-6077"/>
                  <a:pt x="1742339" y="4950"/>
                  <a:pt x="1924216" y="0"/>
                </a:cubicBezTo>
                <a:cubicBezTo>
                  <a:pt x="1944057" y="85991"/>
                  <a:pt x="1889928" y="174593"/>
                  <a:pt x="1924216" y="310239"/>
                </a:cubicBezTo>
                <a:cubicBezTo>
                  <a:pt x="1958504" y="445885"/>
                  <a:pt x="1894690" y="512404"/>
                  <a:pt x="1924216" y="646331"/>
                </a:cubicBezTo>
                <a:cubicBezTo>
                  <a:pt x="1684875" y="702732"/>
                  <a:pt x="1595682" y="610471"/>
                  <a:pt x="1443162" y="646331"/>
                </a:cubicBezTo>
                <a:cubicBezTo>
                  <a:pt x="1290642" y="682191"/>
                  <a:pt x="1208685" y="625257"/>
                  <a:pt x="1000592" y="646331"/>
                </a:cubicBezTo>
                <a:cubicBezTo>
                  <a:pt x="792499" y="667405"/>
                  <a:pt x="672428" y="608131"/>
                  <a:pt x="577265" y="646331"/>
                </a:cubicBezTo>
                <a:cubicBezTo>
                  <a:pt x="482102" y="684531"/>
                  <a:pt x="265075" y="627794"/>
                  <a:pt x="0" y="646331"/>
                </a:cubicBezTo>
                <a:cubicBezTo>
                  <a:pt x="-670" y="540560"/>
                  <a:pt x="6452" y="485570"/>
                  <a:pt x="0" y="329629"/>
                </a:cubicBezTo>
                <a:cubicBezTo>
                  <a:pt x="-6452" y="173688"/>
                  <a:pt x="29802" y="135467"/>
                  <a:pt x="0" y="0"/>
                </a:cubicBezTo>
                <a:close/>
              </a:path>
              <a:path w="1924216" h="646331" stroke="0" extrusionOk="0">
                <a:moveTo>
                  <a:pt x="0" y="0"/>
                </a:moveTo>
                <a:cubicBezTo>
                  <a:pt x="120546" y="-32966"/>
                  <a:pt x="264183" y="6064"/>
                  <a:pt x="423328" y="0"/>
                </a:cubicBezTo>
                <a:cubicBezTo>
                  <a:pt x="582473" y="-6064"/>
                  <a:pt x="775002" y="29059"/>
                  <a:pt x="923624" y="0"/>
                </a:cubicBezTo>
                <a:cubicBezTo>
                  <a:pt x="1072246" y="-29059"/>
                  <a:pt x="1169639" y="50389"/>
                  <a:pt x="1366193" y="0"/>
                </a:cubicBezTo>
                <a:cubicBezTo>
                  <a:pt x="1562747" y="-50389"/>
                  <a:pt x="1746562" y="28047"/>
                  <a:pt x="1924216" y="0"/>
                </a:cubicBezTo>
                <a:cubicBezTo>
                  <a:pt x="1940274" y="77017"/>
                  <a:pt x="1916722" y="199856"/>
                  <a:pt x="1924216" y="310239"/>
                </a:cubicBezTo>
                <a:cubicBezTo>
                  <a:pt x="1931710" y="420622"/>
                  <a:pt x="1906300" y="504339"/>
                  <a:pt x="1924216" y="646331"/>
                </a:cubicBezTo>
                <a:cubicBezTo>
                  <a:pt x="1676717" y="695462"/>
                  <a:pt x="1616603" y="637974"/>
                  <a:pt x="1404678" y="646331"/>
                </a:cubicBezTo>
                <a:cubicBezTo>
                  <a:pt x="1192753" y="654688"/>
                  <a:pt x="1083628" y="635316"/>
                  <a:pt x="923624" y="646331"/>
                </a:cubicBezTo>
                <a:cubicBezTo>
                  <a:pt x="763620" y="657346"/>
                  <a:pt x="579333" y="594677"/>
                  <a:pt x="442570" y="646331"/>
                </a:cubicBezTo>
                <a:cubicBezTo>
                  <a:pt x="305807" y="697985"/>
                  <a:pt x="204122" y="618241"/>
                  <a:pt x="0" y="646331"/>
                </a:cubicBezTo>
                <a:cubicBezTo>
                  <a:pt x="-21455" y="555676"/>
                  <a:pt x="35347" y="410473"/>
                  <a:pt x="0" y="323166"/>
                </a:cubicBezTo>
                <a:cubicBezTo>
                  <a:pt x="-35347" y="235860"/>
                  <a:pt x="23153" y="160242"/>
                  <a:pt x="0" y="0"/>
                </a:cubicBezTo>
                <a:close/>
              </a:path>
            </a:pathLst>
          </a:custGeom>
          <a:solidFill>
            <a:srgbClr val="FFFF00"/>
          </a:solidFill>
          <a:ln w="19050">
            <a:solidFill>
              <a:srgbClr val="FF0000"/>
            </a:solidFill>
            <a:extLst>
              <a:ext uri="{C807C97D-BFC1-408E-A445-0C87EB9F89A2}">
                <ask:lineSketchStyleProps xmlns:ask="http://schemas.microsoft.com/office/drawing/2018/sketchyshapes" sd="2336101565">
                  <a:prstGeom prst="rect">
                    <a:avLst/>
                  </a:prstGeom>
                  <ask:type>
                    <ask:lineSketchScribble/>
                  </ask:type>
                </ask:lineSketchStyleProps>
              </a:ext>
            </a:extLst>
          </a:ln>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歯科矯正</a:t>
            </a:r>
            <a:endParaRPr kumimoji="1" lang="en-US" altLang="ja-JP" dirty="0">
              <a:latin typeface="UD デジタル 教科書体 NK-B" panose="02020700000000000000" pitchFamily="18" charset="-128"/>
              <a:ea typeface="UD デジタル 教科書体 NK-B" panose="02020700000000000000" pitchFamily="18" charset="-128"/>
            </a:endParaRPr>
          </a:p>
          <a:p>
            <a:pPr algn="ctr"/>
            <a:r>
              <a:rPr lang="ja-JP" altLang="en-US" dirty="0">
                <a:latin typeface="UD デジタル 教科書体 NK-B" panose="02020700000000000000" pitchFamily="18" charset="-128"/>
                <a:ea typeface="UD デジタル 教科書体 NK-B" panose="02020700000000000000" pitchFamily="18" charset="-128"/>
              </a:rPr>
              <a:t>インプラント材</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14" name="テキスト ボックス 13">
            <a:extLst>
              <a:ext uri="{FF2B5EF4-FFF2-40B4-BE49-F238E27FC236}">
                <a16:creationId xmlns:a16="http://schemas.microsoft.com/office/drawing/2014/main" id="{F2208ACC-EB87-63EC-6548-93A59FED219A}"/>
              </a:ext>
            </a:extLst>
          </p:cNvPr>
          <p:cNvSpPr txBox="1"/>
          <p:nvPr/>
        </p:nvSpPr>
        <p:spPr>
          <a:xfrm>
            <a:off x="7700374" y="6543796"/>
            <a:ext cx="1534597" cy="246221"/>
          </a:xfrm>
          <a:prstGeom prst="rect">
            <a:avLst/>
          </a:prstGeom>
          <a:noFill/>
        </p:spPr>
        <p:txBody>
          <a:bodyPr wrap="square">
            <a:spAutoFit/>
          </a:bodyPr>
          <a:lstStyle/>
          <a:p>
            <a:pPr algn="ctr"/>
            <a:r>
              <a:rPr lang="ja-JP" altLang="en-US" sz="1000" dirty="0">
                <a:latin typeface="ADLaM Display" panose="02010000000000000000" pitchFamily="2" charset="0"/>
                <a:ea typeface="BIZ UDPゴシック" panose="020B0400000000000000" pitchFamily="50" charset="-128"/>
                <a:cs typeface="ADLaM Display" panose="02010000000000000000" pitchFamily="2" charset="0"/>
              </a:rPr>
              <a:t>堀江歯科クリニック</a:t>
            </a:r>
          </a:p>
        </p:txBody>
      </p:sp>
      <p:pic>
        <p:nvPicPr>
          <p:cNvPr id="3088" name="Picture 16" descr="歯のクリーニングのイラスト「歯科衛生士さんと子供」">
            <a:extLst>
              <a:ext uri="{FF2B5EF4-FFF2-40B4-BE49-F238E27FC236}">
                <a16:creationId xmlns:a16="http://schemas.microsoft.com/office/drawing/2014/main" id="{D36E9F92-E950-A534-C52C-D1D8BF98B5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3286" y="4350914"/>
            <a:ext cx="2283184" cy="228318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抜歯のイラスト">
            <a:extLst>
              <a:ext uri="{FF2B5EF4-FFF2-40B4-BE49-F238E27FC236}">
                <a16:creationId xmlns:a16="http://schemas.microsoft.com/office/drawing/2014/main" id="{7F46CEF5-6A87-82A5-BB8A-62ED6FDCC5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7044" y="1133473"/>
            <a:ext cx="1436765" cy="143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453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67C1A9B3-98D6-9568-D82E-755EDCDC89B9}"/>
              </a:ext>
            </a:extLst>
          </p:cNvPr>
          <p:cNvPicPr>
            <a:picLocks noChangeAspect="1"/>
          </p:cNvPicPr>
          <p:nvPr/>
        </p:nvPicPr>
        <p:blipFill>
          <a:blip r:embed="rId2"/>
          <a:stretch>
            <a:fillRect/>
          </a:stretch>
        </p:blipFill>
        <p:spPr>
          <a:xfrm>
            <a:off x="100713" y="417101"/>
            <a:ext cx="3496464" cy="3373541"/>
          </a:xfrm>
          <a:prstGeom prst="rect">
            <a:avLst/>
          </a:prstGeom>
        </p:spPr>
      </p:pic>
      <p:pic>
        <p:nvPicPr>
          <p:cNvPr id="4102" name="Picture 6" descr="帝人が人工関節を収益の柱に、欧米先行の成長市場に食い込めるか">
            <a:extLst>
              <a:ext uri="{FF2B5EF4-FFF2-40B4-BE49-F238E27FC236}">
                <a16:creationId xmlns:a16="http://schemas.microsoft.com/office/drawing/2014/main" id="{5433053D-1F06-1067-9FB5-DC481E366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4573" y="4216404"/>
            <a:ext cx="3537581" cy="2356913"/>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solidFill>
                <a:latin typeface="BIZ UDPゴシック" panose="020B0400000000000000" pitchFamily="50" charset="-128"/>
                <a:ea typeface="BIZ UDPゴシック" panose="020B0400000000000000" pitchFamily="50" charset="-128"/>
              </a:rPr>
              <a:t>ハイエントロピー人工骨・関節・三次元矯正</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3" name="Picture 8">
            <a:extLst>
              <a:ext uri="{FF2B5EF4-FFF2-40B4-BE49-F238E27FC236}">
                <a16:creationId xmlns:a16="http://schemas.microsoft.com/office/drawing/2014/main" id="{0203E632-BA96-0C36-8265-94D41B9C9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219" y="644720"/>
            <a:ext cx="2918304" cy="291830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人工股関節置換術を受けられる患者さんへ | 東京警察病院">
            <a:extLst>
              <a:ext uri="{FF2B5EF4-FFF2-40B4-BE49-F238E27FC236}">
                <a16:creationId xmlns:a16="http://schemas.microsoft.com/office/drawing/2014/main" id="{B6B70310-4B34-1DE8-9A33-23CC0FADB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6630" y="495224"/>
            <a:ext cx="4865347" cy="348138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5474FE3-18C8-E57D-AA2B-75FE45FF356B}"/>
              </a:ext>
            </a:extLst>
          </p:cNvPr>
          <p:cNvSpPr txBox="1"/>
          <p:nvPr/>
        </p:nvSpPr>
        <p:spPr>
          <a:xfrm>
            <a:off x="7394714" y="3630525"/>
            <a:ext cx="3657600" cy="400110"/>
          </a:xfrm>
          <a:prstGeom prst="rect">
            <a:avLst/>
          </a:prstGeom>
          <a:noFill/>
        </p:spPr>
        <p:txBody>
          <a:bodyPr wrap="square">
            <a:spAutoFit/>
          </a:bodyPr>
          <a:lstStyle/>
          <a:p>
            <a:pPr algn="ctr"/>
            <a:r>
              <a:rPr lang="ja-JP" altLang="en-US" sz="1000" dirty="0">
                <a:latin typeface="ADLaM Display" panose="02010000000000000000" pitchFamily="2" charset="0"/>
                <a:ea typeface="BIZ UDPゴシック" panose="020B0400000000000000" pitchFamily="50" charset="-128"/>
                <a:cs typeface="ADLaM Display" panose="02010000000000000000" pitchFamily="2" charset="0"/>
              </a:rPr>
              <a:t>東京警察病院</a:t>
            </a:r>
            <a:endParaRPr lang="en-US" altLang="ja-JP" sz="1000" dirty="0">
              <a:latin typeface="ADLaM Display" panose="02010000000000000000" pitchFamily="2" charset="0"/>
              <a:ea typeface="BIZ UDPゴシック" panose="020B0400000000000000" pitchFamily="50" charset="-128"/>
              <a:cs typeface="ADLaM Display" panose="02010000000000000000" pitchFamily="2" charset="0"/>
            </a:endParaRPr>
          </a:p>
          <a:p>
            <a:pPr algn="ctr"/>
            <a:r>
              <a:rPr lang="en-US" altLang="ja-JP" sz="1000" dirty="0">
                <a:latin typeface="ADLaM Display" panose="02010000000000000000" pitchFamily="2" charset="0"/>
                <a:ea typeface="BIZ UDPゴシック" panose="020B0400000000000000" pitchFamily="50" charset="-128"/>
                <a:cs typeface="ADLaM Display" panose="02010000000000000000" pitchFamily="2" charset="0"/>
              </a:rPr>
              <a:t>https://www.keisatsubyoin.or.jp/shinryoka/seikei/thr/</a:t>
            </a:r>
            <a:endParaRPr lang="ja-JP" altLang="en-US" sz="1000" dirty="0">
              <a:latin typeface="ADLaM Display" panose="02010000000000000000" pitchFamily="2" charset="0"/>
              <a:ea typeface="BIZ UDPゴシック" panose="020B0400000000000000" pitchFamily="50" charset="-128"/>
              <a:cs typeface="ADLaM Display" panose="02010000000000000000" pitchFamily="2" charset="0"/>
            </a:endParaRPr>
          </a:p>
        </p:txBody>
      </p:sp>
      <p:pic>
        <p:nvPicPr>
          <p:cNvPr id="11" name="図 10">
            <a:extLst>
              <a:ext uri="{FF2B5EF4-FFF2-40B4-BE49-F238E27FC236}">
                <a16:creationId xmlns:a16="http://schemas.microsoft.com/office/drawing/2014/main" id="{18DB5275-9966-1018-E180-6023270E6145}"/>
              </a:ext>
            </a:extLst>
          </p:cNvPr>
          <p:cNvPicPr>
            <a:picLocks noChangeAspect="1"/>
          </p:cNvPicPr>
          <p:nvPr/>
        </p:nvPicPr>
        <p:blipFill>
          <a:blip r:embed="rId6"/>
          <a:stretch>
            <a:fillRect/>
          </a:stretch>
        </p:blipFill>
        <p:spPr>
          <a:xfrm>
            <a:off x="288086" y="3630526"/>
            <a:ext cx="4948818" cy="3212630"/>
          </a:xfrm>
          <a:prstGeom prst="rect">
            <a:avLst/>
          </a:prstGeom>
        </p:spPr>
      </p:pic>
      <p:sp>
        <p:nvSpPr>
          <p:cNvPr id="8" name="テキスト ボックス 7">
            <a:extLst>
              <a:ext uri="{FF2B5EF4-FFF2-40B4-BE49-F238E27FC236}">
                <a16:creationId xmlns:a16="http://schemas.microsoft.com/office/drawing/2014/main" id="{E9D17F48-5357-3A02-2DAF-519D693676D4}"/>
              </a:ext>
            </a:extLst>
          </p:cNvPr>
          <p:cNvSpPr txBox="1"/>
          <p:nvPr/>
        </p:nvSpPr>
        <p:spPr>
          <a:xfrm>
            <a:off x="519154" y="6627340"/>
            <a:ext cx="4244132" cy="246221"/>
          </a:xfrm>
          <a:prstGeom prst="rect">
            <a:avLst/>
          </a:prstGeom>
          <a:noFill/>
        </p:spPr>
        <p:txBody>
          <a:bodyPr wrap="square">
            <a:spAutoFit/>
          </a:bodyPr>
          <a:lstStyle/>
          <a:p>
            <a:pPr algn="ctr"/>
            <a:r>
              <a:rPr lang="en-US" altLang="ja-JP" sz="1000" dirty="0">
                <a:latin typeface="ADLaM Display" panose="02010000000000000000" pitchFamily="2" charset="0"/>
                <a:ea typeface="BIZ UDPゴシック" panose="020B0400000000000000" pitchFamily="50" charset="-128"/>
                <a:cs typeface="ADLaM Display" panose="02010000000000000000" pitchFamily="2" charset="0"/>
              </a:rPr>
              <a:t>https://dev.medicalonline.jp/index/product/eid/97848</a:t>
            </a:r>
            <a:endParaRPr lang="ja-JP" altLang="en-US" sz="1000" dirty="0">
              <a:latin typeface="ADLaM Display" panose="02010000000000000000" pitchFamily="2" charset="0"/>
              <a:ea typeface="BIZ UDPゴシック" panose="020B0400000000000000" pitchFamily="50" charset="-128"/>
              <a:cs typeface="ADLaM Display" panose="02010000000000000000" pitchFamily="2" charset="0"/>
            </a:endParaRPr>
          </a:p>
        </p:txBody>
      </p:sp>
      <p:sp>
        <p:nvSpPr>
          <p:cNvPr id="13" name="テキスト ボックス 12">
            <a:extLst>
              <a:ext uri="{FF2B5EF4-FFF2-40B4-BE49-F238E27FC236}">
                <a16:creationId xmlns:a16="http://schemas.microsoft.com/office/drawing/2014/main" id="{7F18CEEE-41DC-692D-7F9E-CCA116FC8953}"/>
              </a:ext>
            </a:extLst>
          </p:cNvPr>
          <p:cNvSpPr txBox="1"/>
          <p:nvPr/>
        </p:nvSpPr>
        <p:spPr>
          <a:xfrm>
            <a:off x="9716532" y="6627340"/>
            <a:ext cx="2130938" cy="246221"/>
          </a:xfrm>
          <a:prstGeom prst="rect">
            <a:avLst/>
          </a:prstGeom>
          <a:noFill/>
        </p:spPr>
        <p:txBody>
          <a:bodyPr wrap="square">
            <a:spAutoFit/>
          </a:bodyPr>
          <a:lstStyle/>
          <a:p>
            <a:pPr algn="ctr"/>
            <a:r>
              <a:rPr lang="ja-JP" altLang="en-US" sz="1000" dirty="0">
                <a:latin typeface="ADLaM Display" panose="02010000000000000000" pitchFamily="2" charset="0"/>
                <a:ea typeface="BIZ UDPゴシック" panose="020B0400000000000000" pitchFamily="50" charset="-128"/>
                <a:cs typeface="ADLaM Display" panose="02010000000000000000" pitchFamily="2" charset="0"/>
              </a:rPr>
              <a:t>帝人ナカシマメディカル</a:t>
            </a:r>
          </a:p>
        </p:txBody>
      </p:sp>
      <p:sp>
        <p:nvSpPr>
          <p:cNvPr id="14" name="AutoShape 8" descr="図：ファインセラミックスが体の中に">
            <a:extLst>
              <a:ext uri="{FF2B5EF4-FFF2-40B4-BE49-F238E27FC236}">
                <a16:creationId xmlns:a16="http://schemas.microsoft.com/office/drawing/2014/main" id="{035D876B-E5D0-ED85-1FFA-0DEFDA6306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6" name="Picture 10" descr="インプラント・その他 | 縫合材料、インプラント等医療材料の株式会社ベアーメディック">
            <a:extLst>
              <a:ext uri="{FF2B5EF4-FFF2-40B4-BE49-F238E27FC236}">
                <a16:creationId xmlns:a16="http://schemas.microsoft.com/office/drawing/2014/main" id="{FCB78C8F-08FD-C22B-E10D-A0D1373E5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6551" y="4225687"/>
            <a:ext cx="3883407" cy="2472638"/>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2DA1C88-BF1F-8F8F-29C8-3F9182DFB372}"/>
              </a:ext>
            </a:extLst>
          </p:cNvPr>
          <p:cNvSpPr txBox="1"/>
          <p:nvPr/>
        </p:nvSpPr>
        <p:spPr>
          <a:xfrm>
            <a:off x="6329245" y="6647156"/>
            <a:ext cx="2130938" cy="246221"/>
          </a:xfrm>
          <a:prstGeom prst="rect">
            <a:avLst/>
          </a:prstGeom>
          <a:noFill/>
        </p:spPr>
        <p:txBody>
          <a:bodyPr wrap="square">
            <a:spAutoFit/>
          </a:bodyPr>
          <a:lstStyle/>
          <a:p>
            <a:pPr algn="ctr"/>
            <a:r>
              <a:rPr lang="ja-JP" altLang="en-US" sz="1000" dirty="0">
                <a:latin typeface="ADLaM Display" panose="02010000000000000000" pitchFamily="2" charset="0"/>
                <a:ea typeface="BIZ UDPゴシック" panose="020B0400000000000000" pitchFamily="50" charset="-128"/>
                <a:cs typeface="ADLaM Display" panose="02010000000000000000" pitchFamily="2" charset="0"/>
              </a:rPr>
              <a:t>ベーアメディック</a:t>
            </a:r>
          </a:p>
        </p:txBody>
      </p:sp>
      <p:sp>
        <p:nvSpPr>
          <p:cNvPr id="17" name="テキスト ボックス 16">
            <a:extLst>
              <a:ext uri="{FF2B5EF4-FFF2-40B4-BE49-F238E27FC236}">
                <a16:creationId xmlns:a16="http://schemas.microsoft.com/office/drawing/2014/main" id="{CC70A75C-DBD0-1DA0-933F-F6587F4C7E4C}"/>
              </a:ext>
            </a:extLst>
          </p:cNvPr>
          <p:cNvSpPr txBox="1"/>
          <p:nvPr/>
        </p:nvSpPr>
        <p:spPr>
          <a:xfrm>
            <a:off x="5516551" y="4265877"/>
            <a:ext cx="1360080" cy="307777"/>
          </a:xfrm>
          <a:prstGeom prst="rect">
            <a:avLst/>
          </a:prstGeom>
          <a:noFill/>
        </p:spPr>
        <p:txBody>
          <a:bodyPr wrap="square">
            <a:spAutoFit/>
          </a:bodyPr>
          <a:lstStyle/>
          <a:p>
            <a:pPr algn="ctr"/>
            <a:r>
              <a:rPr lang="ja-JP" altLang="en-US" sz="1400" dirty="0">
                <a:solidFill>
                  <a:schemeClr val="bg1"/>
                </a:solidFill>
                <a:latin typeface="ADLaM Display" panose="02010000000000000000" pitchFamily="2" charset="0"/>
                <a:ea typeface="BIZ UDPゴシック" panose="020B0400000000000000" pitchFamily="50" charset="-128"/>
                <a:cs typeface="ADLaM Display" panose="02010000000000000000" pitchFamily="2" charset="0"/>
              </a:rPr>
              <a:t>頭蓋プレート</a:t>
            </a:r>
          </a:p>
        </p:txBody>
      </p:sp>
    </p:spTree>
    <p:extLst>
      <p:ext uri="{BB962C8B-B14F-4D97-AF65-F5344CB8AC3E}">
        <p14:creationId xmlns:p14="http://schemas.microsoft.com/office/powerpoint/2010/main" val="2850830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8069362-8DA2-C1CE-EF11-B083B71216D9}"/>
              </a:ext>
            </a:extLst>
          </p:cNvPr>
          <p:cNvSpPr/>
          <p:nvPr/>
        </p:nvSpPr>
        <p:spPr>
          <a:xfrm>
            <a:off x="0" y="2170632"/>
            <a:ext cx="12192000" cy="276029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dirty="0">
                <a:latin typeface="BIZ UDP明朝 Medium" panose="02020500000000000000" pitchFamily="18" charset="-128"/>
                <a:ea typeface="BIZ UDP明朝 Medium" panose="02020500000000000000" pitchFamily="18" charset="-128"/>
              </a:rPr>
              <a:t>ハイエントロピー・セラミック</a:t>
            </a:r>
            <a:endParaRPr kumimoji="1" lang="ja-JP" altLang="en-US" sz="80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55346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67BC6B8-1C83-33B3-E273-EC3AAFF01888}"/>
              </a:ext>
            </a:extLst>
          </p:cNvPr>
          <p:cNvPicPr>
            <a:picLocks noChangeAspect="1"/>
          </p:cNvPicPr>
          <p:nvPr/>
        </p:nvPicPr>
        <p:blipFill>
          <a:blip r:embed="rId2"/>
          <a:stretch>
            <a:fillRect/>
          </a:stretch>
        </p:blipFill>
        <p:spPr>
          <a:xfrm>
            <a:off x="87988" y="481062"/>
            <a:ext cx="6789206" cy="6336900"/>
          </a:xfrm>
          <a:prstGeom prst="rect">
            <a:avLst/>
          </a:prstGeom>
        </p:spPr>
      </p:pic>
      <p:pic>
        <p:nvPicPr>
          <p:cNvPr id="7" name="図 6">
            <a:extLst>
              <a:ext uri="{FF2B5EF4-FFF2-40B4-BE49-F238E27FC236}">
                <a16:creationId xmlns:a16="http://schemas.microsoft.com/office/drawing/2014/main" id="{0649838F-D84F-1D00-B8E9-96E3CB75E983}"/>
              </a:ext>
            </a:extLst>
          </p:cNvPr>
          <p:cNvPicPr>
            <a:picLocks noChangeAspect="1"/>
          </p:cNvPicPr>
          <p:nvPr/>
        </p:nvPicPr>
        <p:blipFill>
          <a:blip r:embed="rId3"/>
          <a:stretch>
            <a:fillRect/>
          </a:stretch>
        </p:blipFill>
        <p:spPr>
          <a:xfrm>
            <a:off x="6882908" y="521100"/>
            <a:ext cx="5255288" cy="6336900"/>
          </a:xfrm>
          <a:prstGeom prst="rect">
            <a:avLst/>
          </a:prstGeom>
        </p:spPr>
      </p:pic>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米海軍研究所のハイエントロピー物質研究</a:t>
            </a:r>
          </a:p>
        </p:txBody>
      </p:sp>
      <p:sp>
        <p:nvSpPr>
          <p:cNvPr id="6" name="テキスト ボックス 5">
            <a:extLst>
              <a:ext uri="{FF2B5EF4-FFF2-40B4-BE49-F238E27FC236}">
                <a16:creationId xmlns:a16="http://schemas.microsoft.com/office/drawing/2014/main" id="{B96DE0FA-8F06-3284-1F26-D20786CF8CBD}"/>
              </a:ext>
            </a:extLst>
          </p:cNvPr>
          <p:cNvSpPr txBox="1"/>
          <p:nvPr/>
        </p:nvSpPr>
        <p:spPr>
          <a:xfrm rot="19976222">
            <a:off x="5432605" y="3899483"/>
            <a:ext cx="6870492" cy="369332"/>
          </a:xfrm>
          <a:prstGeom prst="rect">
            <a:avLst/>
          </a:prstGeom>
          <a:noFill/>
        </p:spPr>
        <p:txBody>
          <a:bodyPr wrap="square">
            <a:spAutoFit/>
          </a:bodyPr>
          <a:lstStyle/>
          <a:p>
            <a:pPr algn="ctr"/>
            <a:r>
              <a:rPr lang="en-US" altLang="ja-JP" b="1" dirty="0">
                <a:solidFill>
                  <a:srgbClr val="1B1B1B"/>
                </a:solidFill>
                <a:effectLst/>
                <a:latin typeface="BIZ UDPゴシック" panose="020B0400000000000000" pitchFamily="50" charset="-128"/>
                <a:ea typeface="BIZ UDPゴシック" panose="020B0400000000000000" pitchFamily="50" charset="-128"/>
              </a:rPr>
              <a:t>Disordered Enthalpy-Entropy Descriptor (DEED)</a:t>
            </a:r>
            <a:endParaRPr lang="ja-JP" altLang="en-US" b="1"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8687C529-0B8F-F7D5-CBD1-B1909AF2D046}"/>
              </a:ext>
            </a:extLst>
          </p:cNvPr>
          <p:cNvSpPr txBox="1"/>
          <p:nvPr/>
        </p:nvSpPr>
        <p:spPr>
          <a:xfrm>
            <a:off x="13906" y="6193975"/>
            <a:ext cx="6351920" cy="215444"/>
          </a:xfrm>
          <a:prstGeom prst="rect">
            <a:avLst/>
          </a:prstGeom>
          <a:noFill/>
        </p:spPr>
        <p:txBody>
          <a:bodyPr wrap="square">
            <a:spAutoFit/>
          </a:bodyPr>
          <a:lstStyle/>
          <a:p>
            <a:r>
              <a:rPr lang="en-US" altLang="ja-JP" sz="8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https://www.nre.navy.mil/media-center/news-releases/onr-sponsored-research-could-potentially-lead-millions-new-materials</a:t>
            </a:r>
            <a:endParaRPr lang="ja-JP" altLang="en-US" sz="800" dirty="0">
              <a:solidFill>
                <a:srgbClr val="FF0000"/>
              </a:solidFill>
              <a:latin typeface="ADLaM Display" panose="02010000000000000000" pitchFamily="2" charset="0"/>
              <a:cs typeface="ADLaM Display" panose="02010000000000000000" pitchFamily="2" charset="0"/>
            </a:endParaRPr>
          </a:p>
        </p:txBody>
      </p:sp>
      <p:sp>
        <p:nvSpPr>
          <p:cNvPr id="9" name="テキスト ボックス 8">
            <a:extLst>
              <a:ext uri="{FF2B5EF4-FFF2-40B4-BE49-F238E27FC236}">
                <a16:creationId xmlns:a16="http://schemas.microsoft.com/office/drawing/2014/main" id="{202EB93B-605B-947C-2DEE-550DC59FFCF8}"/>
              </a:ext>
            </a:extLst>
          </p:cNvPr>
          <p:cNvSpPr txBox="1"/>
          <p:nvPr/>
        </p:nvSpPr>
        <p:spPr>
          <a:xfrm>
            <a:off x="7991288" y="521100"/>
            <a:ext cx="4019692" cy="246221"/>
          </a:xfrm>
          <a:prstGeom prst="rect">
            <a:avLst/>
          </a:prstGeom>
          <a:noFill/>
        </p:spPr>
        <p:txBody>
          <a:bodyPr wrap="square">
            <a:spAutoFit/>
          </a:bodyPr>
          <a:lstStyle/>
          <a:p>
            <a:pPr algn="ctr"/>
            <a:r>
              <a:rPr lang="en-US" altLang="ja-JP" sz="1000" b="1" dirty="0">
                <a:solidFill>
                  <a:srgbClr val="FF0000"/>
                </a:solidFill>
                <a:latin typeface="Amasis MT Pro Black" panose="02040A04050005020304" pitchFamily="18" charset="0"/>
                <a:ea typeface="BIZ UDPゴシック" panose="020B0400000000000000" pitchFamily="50" charset="-128"/>
              </a:rPr>
              <a:t>https://www.nature.com/articles/s41586-023-06786-y</a:t>
            </a:r>
            <a:endParaRPr lang="ja-JP" altLang="en-US" sz="1000" b="1" dirty="0">
              <a:solidFill>
                <a:srgbClr val="FF0000"/>
              </a:solidFill>
              <a:latin typeface="Amasis MT Pro Black" panose="02040A04050005020304" pitchFamily="18" charset="0"/>
              <a:ea typeface="BIZ UDPゴシック" panose="020B0400000000000000" pitchFamily="50" charset="-128"/>
            </a:endParaRPr>
          </a:p>
        </p:txBody>
      </p:sp>
      <p:pic>
        <p:nvPicPr>
          <p:cNvPr id="12290" name="Picture 2" descr="マフラータオルを広げる人のイラスト（女性）">
            <a:extLst>
              <a:ext uri="{FF2B5EF4-FFF2-40B4-BE49-F238E27FC236}">
                <a16:creationId xmlns:a16="http://schemas.microsoft.com/office/drawing/2014/main" id="{247AA5F6-AED7-CEF4-CEC0-CE69B0AAA0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5294" y="1736936"/>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F598F50-6AA6-1A62-1A6D-6EE83BBC5B80}"/>
              </a:ext>
            </a:extLst>
          </p:cNvPr>
          <p:cNvSpPr txBox="1"/>
          <p:nvPr/>
        </p:nvSpPr>
        <p:spPr>
          <a:xfrm>
            <a:off x="5542151" y="2409520"/>
            <a:ext cx="1140785" cy="369332"/>
          </a:xfrm>
          <a:prstGeom prst="rect">
            <a:avLst/>
          </a:prstGeom>
          <a:noFill/>
        </p:spPr>
        <p:txBody>
          <a:bodyPr wrap="square" rtlCol="0">
            <a:spAutoFit/>
          </a:bodyPr>
          <a:lstStyle/>
          <a:p>
            <a:r>
              <a:rPr kumimoji="1" lang="ja-JP" altLang="en-US" dirty="0">
                <a:latin typeface="UD デジタル 教科書体 NK-B" panose="02020700000000000000" pitchFamily="18" charset="-128"/>
                <a:ea typeface="UD デジタル 教科書体 NK-B" panose="02020700000000000000" pitchFamily="18" charset="-128"/>
              </a:rPr>
              <a:t>セラミック</a:t>
            </a:r>
          </a:p>
        </p:txBody>
      </p:sp>
    </p:spTree>
    <p:extLst>
      <p:ext uri="{BB962C8B-B14F-4D97-AF65-F5344CB8AC3E}">
        <p14:creationId xmlns:p14="http://schemas.microsoft.com/office/powerpoint/2010/main" val="339503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ハイエントロピー・ナノ粒子</a:t>
            </a:r>
          </a:p>
        </p:txBody>
      </p:sp>
      <p:pic>
        <p:nvPicPr>
          <p:cNvPr id="10" name="図 9">
            <a:extLst>
              <a:ext uri="{FF2B5EF4-FFF2-40B4-BE49-F238E27FC236}">
                <a16:creationId xmlns:a16="http://schemas.microsoft.com/office/drawing/2014/main" id="{5A104D39-0E5D-0327-0E69-09827B3F7CD0}"/>
              </a:ext>
            </a:extLst>
          </p:cNvPr>
          <p:cNvPicPr>
            <a:picLocks noChangeAspect="1"/>
          </p:cNvPicPr>
          <p:nvPr/>
        </p:nvPicPr>
        <p:blipFill>
          <a:blip r:embed="rId3"/>
          <a:stretch>
            <a:fillRect/>
          </a:stretch>
        </p:blipFill>
        <p:spPr>
          <a:xfrm>
            <a:off x="5257033" y="500340"/>
            <a:ext cx="6080597" cy="3365078"/>
          </a:xfrm>
          <a:prstGeom prst="rect">
            <a:avLst/>
          </a:prstGeom>
        </p:spPr>
      </p:pic>
      <p:pic>
        <p:nvPicPr>
          <p:cNvPr id="14" name="図 13">
            <a:extLst>
              <a:ext uri="{FF2B5EF4-FFF2-40B4-BE49-F238E27FC236}">
                <a16:creationId xmlns:a16="http://schemas.microsoft.com/office/drawing/2014/main" id="{957FDA86-03DA-00B3-0D68-B0BEFE1D89E3}"/>
              </a:ext>
            </a:extLst>
          </p:cNvPr>
          <p:cNvPicPr>
            <a:picLocks noChangeAspect="1"/>
          </p:cNvPicPr>
          <p:nvPr/>
        </p:nvPicPr>
        <p:blipFill>
          <a:blip r:embed="rId4"/>
          <a:stretch>
            <a:fillRect/>
          </a:stretch>
        </p:blipFill>
        <p:spPr>
          <a:xfrm>
            <a:off x="6584534" y="3994205"/>
            <a:ext cx="4679085" cy="2766300"/>
          </a:xfrm>
          <a:prstGeom prst="rect">
            <a:avLst/>
          </a:prstGeom>
        </p:spPr>
      </p:pic>
      <p:pic>
        <p:nvPicPr>
          <p:cNvPr id="16" name="図 15">
            <a:extLst>
              <a:ext uri="{FF2B5EF4-FFF2-40B4-BE49-F238E27FC236}">
                <a16:creationId xmlns:a16="http://schemas.microsoft.com/office/drawing/2014/main" id="{159CE259-1909-08B6-1D19-0595ABF717A1}"/>
              </a:ext>
            </a:extLst>
          </p:cNvPr>
          <p:cNvPicPr>
            <a:picLocks noChangeAspect="1"/>
          </p:cNvPicPr>
          <p:nvPr/>
        </p:nvPicPr>
        <p:blipFill>
          <a:blip r:embed="rId5"/>
          <a:stretch>
            <a:fillRect/>
          </a:stretch>
        </p:blipFill>
        <p:spPr>
          <a:xfrm>
            <a:off x="891732" y="666427"/>
            <a:ext cx="3582891" cy="3595057"/>
          </a:xfrm>
          <a:prstGeom prst="rect">
            <a:avLst/>
          </a:prstGeom>
        </p:spPr>
      </p:pic>
      <p:pic>
        <p:nvPicPr>
          <p:cNvPr id="2" name="図 1">
            <a:extLst>
              <a:ext uri="{FF2B5EF4-FFF2-40B4-BE49-F238E27FC236}">
                <a16:creationId xmlns:a16="http://schemas.microsoft.com/office/drawing/2014/main" id="{86AF8CEC-F803-19DD-FFB0-8B0ABCFDFD2E}"/>
              </a:ext>
            </a:extLst>
          </p:cNvPr>
          <p:cNvPicPr>
            <a:picLocks noChangeAspect="1"/>
          </p:cNvPicPr>
          <p:nvPr/>
        </p:nvPicPr>
        <p:blipFill>
          <a:blip r:embed="rId6"/>
          <a:stretch>
            <a:fillRect/>
          </a:stretch>
        </p:blipFill>
        <p:spPr>
          <a:xfrm>
            <a:off x="928381" y="5116509"/>
            <a:ext cx="3210169" cy="1643996"/>
          </a:xfrm>
          <a:prstGeom prst="rect">
            <a:avLst/>
          </a:prstGeom>
        </p:spPr>
      </p:pic>
      <p:sp>
        <p:nvSpPr>
          <p:cNvPr id="3" name="矢印: 右 2">
            <a:extLst>
              <a:ext uri="{FF2B5EF4-FFF2-40B4-BE49-F238E27FC236}">
                <a16:creationId xmlns:a16="http://schemas.microsoft.com/office/drawing/2014/main" id="{B3DEB8ED-A5EB-247F-9746-4C8220F5C131}"/>
              </a:ext>
            </a:extLst>
          </p:cNvPr>
          <p:cNvSpPr/>
          <p:nvPr/>
        </p:nvSpPr>
        <p:spPr>
          <a:xfrm rot="16200000">
            <a:off x="2251534" y="3196834"/>
            <a:ext cx="789709" cy="2984324"/>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70" name="Picture 2" descr="実体顕微鏡を使う人のイラスト（男性）">
            <a:extLst>
              <a:ext uri="{FF2B5EF4-FFF2-40B4-BE49-F238E27FC236}">
                <a16:creationId xmlns:a16="http://schemas.microsoft.com/office/drawing/2014/main" id="{EA7C8704-47DA-FEE3-9C1F-376F934F0D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9925" y="4694906"/>
            <a:ext cx="2065599" cy="206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12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9CF9CBF-F47D-CE3C-FCC4-F7CF3ECDE287}"/>
              </a:ext>
            </a:extLst>
          </p:cNvPr>
          <p:cNvPicPr>
            <a:picLocks noChangeAspect="1"/>
          </p:cNvPicPr>
          <p:nvPr/>
        </p:nvPicPr>
        <p:blipFill>
          <a:blip r:embed="rId2"/>
          <a:stretch>
            <a:fillRect/>
          </a:stretch>
        </p:blipFill>
        <p:spPr>
          <a:xfrm>
            <a:off x="0" y="566919"/>
            <a:ext cx="12192000" cy="6287868"/>
          </a:xfrm>
          <a:prstGeom prst="rect">
            <a:avLst/>
          </a:prstGeom>
        </p:spPr>
      </p:pic>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デューク大学の</a:t>
            </a:r>
            <a:r>
              <a:rPr kumimoji="1" lang="en-US" altLang="ja-JP" sz="2400" b="1" dirty="0">
                <a:latin typeface="BIZ UDPゴシック" panose="020B0400000000000000" pitchFamily="50" charset="-128"/>
                <a:ea typeface="BIZ UDPゴシック" panose="020B0400000000000000" pitchFamily="50" charset="-128"/>
              </a:rPr>
              <a:t>AFLOW</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504DB33C-C6F7-1A07-DCAB-00AF9A4D67BB}"/>
              </a:ext>
            </a:extLst>
          </p:cNvPr>
          <p:cNvSpPr txBox="1"/>
          <p:nvPr/>
        </p:nvSpPr>
        <p:spPr>
          <a:xfrm>
            <a:off x="6621188" y="6422179"/>
            <a:ext cx="5035276" cy="307777"/>
          </a:xfrm>
          <a:prstGeom prst="rect">
            <a:avLst/>
          </a:prstGeom>
          <a:noFill/>
        </p:spPr>
        <p:txBody>
          <a:bodyPr wrap="square">
            <a:spAutoFit/>
          </a:bodyPr>
          <a:lstStyle/>
          <a:p>
            <a:r>
              <a:rPr lang="en-US" altLang="ja-JP" sz="14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https://pratt.duke.edu/news/deed-ceramics/</a:t>
            </a:r>
            <a:endParaRPr lang="ja-JP" altLang="en-US" sz="1400" dirty="0">
              <a:solidFill>
                <a:srgbClr val="C00000"/>
              </a:solidFill>
              <a:latin typeface="ADLaM Display" panose="02010000000000000000" pitchFamily="2" charset="0"/>
              <a:cs typeface="ADLaM Display" panose="02010000000000000000" pitchFamily="2" charset="0"/>
            </a:endParaRPr>
          </a:p>
        </p:txBody>
      </p:sp>
      <p:pic>
        <p:nvPicPr>
          <p:cNvPr id="3" name="図 2">
            <a:extLst>
              <a:ext uri="{FF2B5EF4-FFF2-40B4-BE49-F238E27FC236}">
                <a16:creationId xmlns:a16="http://schemas.microsoft.com/office/drawing/2014/main" id="{F87892D7-76E5-205F-EE2C-B69D050710BF}"/>
              </a:ext>
            </a:extLst>
          </p:cNvPr>
          <p:cNvPicPr>
            <a:picLocks noChangeAspect="1"/>
          </p:cNvPicPr>
          <p:nvPr/>
        </p:nvPicPr>
        <p:blipFill>
          <a:blip r:embed="rId3"/>
          <a:stretch>
            <a:fillRect/>
          </a:stretch>
        </p:blipFill>
        <p:spPr>
          <a:xfrm>
            <a:off x="0" y="1704632"/>
            <a:ext cx="6032983" cy="4178962"/>
          </a:xfrm>
          <a:prstGeom prst="rect">
            <a:avLst/>
          </a:prstGeom>
        </p:spPr>
      </p:pic>
      <p:sp>
        <p:nvSpPr>
          <p:cNvPr id="5" name="テキスト ボックス 4">
            <a:extLst>
              <a:ext uri="{FF2B5EF4-FFF2-40B4-BE49-F238E27FC236}">
                <a16:creationId xmlns:a16="http://schemas.microsoft.com/office/drawing/2014/main" id="{1D412423-0CF1-0E0A-8543-F5D3430FC689}"/>
              </a:ext>
            </a:extLst>
          </p:cNvPr>
          <p:cNvSpPr txBox="1"/>
          <p:nvPr/>
        </p:nvSpPr>
        <p:spPr>
          <a:xfrm>
            <a:off x="1613974" y="5883594"/>
            <a:ext cx="2805034" cy="307777"/>
          </a:xfrm>
          <a:prstGeom prst="rect">
            <a:avLst/>
          </a:prstGeom>
          <a:noFill/>
        </p:spPr>
        <p:txBody>
          <a:bodyPr wrap="square">
            <a:spAutoFit/>
          </a:bodyPr>
          <a:lstStyle/>
          <a:p>
            <a:pPr algn="ctr"/>
            <a:r>
              <a:rPr lang="en-US" altLang="ja-JP" sz="14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https://aflow.org/</a:t>
            </a:r>
            <a:endParaRPr lang="ja-JP" altLang="en-US" sz="1400" dirty="0">
              <a:solidFill>
                <a:srgbClr val="C00000"/>
              </a:solidFill>
              <a:latin typeface="ADLaM Display" panose="02010000000000000000" pitchFamily="2" charset="0"/>
              <a:ea typeface="BIZ UDPゴシック" panose="020B0400000000000000" pitchFamily="50" charset="-128"/>
              <a:cs typeface="ADLaM Display" panose="02010000000000000000" pitchFamily="2" charset="0"/>
            </a:endParaRPr>
          </a:p>
        </p:txBody>
      </p:sp>
      <p:sp>
        <p:nvSpPr>
          <p:cNvPr id="7" name="正方形/長方形 6">
            <a:extLst>
              <a:ext uri="{FF2B5EF4-FFF2-40B4-BE49-F238E27FC236}">
                <a16:creationId xmlns:a16="http://schemas.microsoft.com/office/drawing/2014/main" id="{76CAA1FE-5DB7-9601-3125-3B95D201F741}"/>
              </a:ext>
            </a:extLst>
          </p:cNvPr>
          <p:cNvSpPr/>
          <p:nvPr/>
        </p:nvSpPr>
        <p:spPr>
          <a:xfrm>
            <a:off x="63016" y="6191371"/>
            <a:ext cx="6032984"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0" i="0" dirty="0">
                <a:solidFill>
                  <a:schemeClr val="bg1"/>
                </a:solidFill>
                <a:effectLst/>
                <a:latin typeface="Roboto" panose="02000000000000000000" pitchFamily="2" charset="0"/>
              </a:rPr>
              <a:t> </a:t>
            </a:r>
            <a:r>
              <a:rPr lang="en-US" altLang="ja-JP" b="0" i="0" dirty="0">
                <a:solidFill>
                  <a:schemeClr val="bg1"/>
                </a:solidFill>
                <a:effectLst/>
                <a:latin typeface="Roboto" panose="02000000000000000000" pitchFamily="2" charset="0"/>
                <a:hlinkClick r:id="rId4">
                  <a:extLst>
                    <a:ext uri="{A12FA001-AC4F-418D-AE19-62706E023703}">
                      <ahyp:hlinkClr xmlns:ahyp="http://schemas.microsoft.com/office/drawing/2018/hyperlinkcolor" val="tx"/>
                    </a:ext>
                  </a:extLst>
                </a:hlinkClick>
              </a:rPr>
              <a:t>Duke Automatic-FLOW for Materials Database (AFLOW)</a:t>
            </a:r>
            <a:endParaRPr kumimoji="1" lang="ja-JP" altLang="en-US"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64157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9218527-5AA7-E6A7-81F1-E48114A8B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1138"/>
            <a:ext cx="1469303" cy="1469303"/>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0" i="0" dirty="0">
                <a:solidFill>
                  <a:schemeClr val="bg1"/>
                </a:solidFill>
                <a:effectLst/>
                <a:latin typeface="Roboto" panose="02000000000000000000" pitchFamily="2" charset="0"/>
              </a:rPr>
              <a:t> Duke Automatic-FLOW for Materials Database (AFLOW)</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03F8CDB7-4FDE-5957-7C4F-5B7F5FCBC77F}"/>
              </a:ext>
            </a:extLst>
          </p:cNvPr>
          <p:cNvPicPr>
            <a:picLocks noChangeAspect="1"/>
          </p:cNvPicPr>
          <p:nvPr/>
        </p:nvPicPr>
        <p:blipFill>
          <a:blip r:embed="rId3"/>
          <a:stretch>
            <a:fillRect/>
          </a:stretch>
        </p:blipFill>
        <p:spPr>
          <a:xfrm>
            <a:off x="1354238" y="507930"/>
            <a:ext cx="9444942" cy="6350070"/>
          </a:xfrm>
          <a:prstGeom prst="rect">
            <a:avLst/>
          </a:prstGeom>
        </p:spPr>
      </p:pic>
      <p:pic>
        <p:nvPicPr>
          <p:cNvPr id="10244" name="Picture 4" descr="重いものに苦しむ人のイラスト（会社員）">
            <a:extLst>
              <a:ext uri="{FF2B5EF4-FFF2-40B4-BE49-F238E27FC236}">
                <a16:creationId xmlns:a16="http://schemas.microsoft.com/office/drawing/2014/main" id="{3A32B48B-0414-D315-D97C-A30C309E1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6943" y="419407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暖簾をくぐっている人のイラスト（女性）">
            <a:extLst>
              <a:ext uri="{FF2B5EF4-FFF2-40B4-BE49-F238E27FC236}">
                <a16:creationId xmlns:a16="http://schemas.microsoft.com/office/drawing/2014/main" id="{ED4E78D2-F409-8E8D-F125-33405FC509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3" y="417670"/>
            <a:ext cx="1289985" cy="128998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力持ちのイラスト">
            <a:extLst>
              <a:ext uri="{FF2B5EF4-FFF2-40B4-BE49-F238E27FC236}">
                <a16:creationId xmlns:a16="http://schemas.microsoft.com/office/drawing/2014/main" id="{B850D3D9-629C-67D8-501E-D8E9E80539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6943" y="2347306"/>
            <a:ext cx="1725819" cy="193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64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644170"/>
            <a:ext cx="12192000" cy="1569660"/>
          </a:xfrm>
          <a:prstGeom prst="rect">
            <a:avLst/>
          </a:prstGeom>
          <a:noFill/>
        </p:spPr>
        <p:txBody>
          <a:bodyPr wrap="square" rtlCol="0">
            <a:spAutoFit/>
          </a:bodyPr>
          <a:lstStyle/>
          <a:p>
            <a:pPr algn="ctr"/>
            <a:r>
              <a:rPr kumimoji="1" lang="ja-JP" altLang="en-US" sz="96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最後に</a:t>
            </a:r>
            <a:endParaRPr kumimoji="1" lang="en-US" altLang="ja-JP" sz="96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Tree>
    <p:extLst>
      <p:ext uri="{BB962C8B-B14F-4D97-AF65-F5344CB8AC3E}">
        <p14:creationId xmlns:p14="http://schemas.microsoft.com/office/powerpoint/2010/main" val="1382615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9A41EF8-3658-DEB6-45E9-2F22C983F8D2}"/>
              </a:ext>
            </a:extLst>
          </p:cNvPr>
          <p:cNvPicPr>
            <a:picLocks noChangeAspect="1"/>
          </p:cNvPicPr>
          <p:nvPr/>
        </p:nvPicPr>
        <p:blipFill>
          <a:blip r:embed="rId2"/>
          <a:stretch>
            <a:fillRect/>
          </a:stretch>
        </p:blipFill>
        <p:spPr>
          <a:xfrm rot="10800000">
            <a:off x="9822264" y="719894"/>
            <a:ext cx="1433673" cy="1881061"/>
          </a:xfrm>
          <a:prstGeom prst="rect">
            <a:avLst/>
          </a:prstGeom>
        </p:spPr>
      </p:pic>
      <p:pic>
        <p:nvPicPr>
          <p:cNvPr id="4" name="図 3">
            <a:extLst>
              <a:ext uri="{FF2B5EF4-FFF2-40B4-BE49-F238E27FC236}">
                <a16:creationId xmlns:a16="http://schemas.microsoft.com/office/drawing/2014/main" id="{991841D8-7B1B-B16A-653A-20D9A095306C}"/>
              </a:ext>
            </a:extLst>
          </p:cNvPr>
          <p:cNvPicPr>
            <a:picLocks noChangeAspect="1"/>
          </p:cNvPicPr>
          <p:nvPr/>
        </p:nvPicPr>
        <p:blipFill>
          <a:blip r:embed="rId3"/>
          <a:stretch>
            <a:fillRect/>
          </a:stretch>
        </p:blipFill>
        <p:spPr>
          <a:xfrm>
            <a:off x="2856699" y="596791"/>
            <a:ext cx="5905511" cy="1569698"/>
          </a:xfrm>
          <a:prstGeom prst="rect">
            <a:avLst/>
          </a:prstGeom>
        </p:spPr>
      </p:pic>
      <p:sp>
        <p:nvSpPr>
          <p:cNvPr id="7" name="七角形 6">
            <a:extLst>
              <a:ext uri="{FF2B5EF4-FFF2-40B4-BE49-F238E27FC236}">
                <a16:creationId xmlns:a16="http://schemas.microsoft.com/office/drawing/2014/main" id="{2C26CC22-37F3-6A5E-985E-78446B82429C}"/>
              </a:ext>
            </a:extLst>
          </p:cNvPr>
          <p:cNvSpPr/>
          <p:nvPr/>
        </p:nvSpPr>
        <p:spPr>
          <a:xfrm>
            <a:off x="754534" y="3214193"/>
            <a:ext cx="969579" cy="827690"/>
          </a:xfrm>
          <a:prstGeom prst="heptagon">
            <a:avLst/>
          </a:prstGeom>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元素</a:t>
            </a:r>
          </a:p>
        </p:txBody>
      </p:sp>
      <p:sp>
        <p:nvSpPr>
          <p:cNvPr id="8" name="ブローチ 7">
            <a:extLst>
              <a:ext uri="{FF2B5EF4-FFF2-40B4-BE49-F238E27FC236}">
                <a16:creationId xmlns:a16="http://schemas.microsoft.com/office/drawing/2014/main" id="{F287D2E3-7D08-1A4D-DD7A-E6A0D2E9110A}"/>
              </a:ext>
            </a:extLst>
          </p:cNvPr>
          <p:cNvSpPr/>
          <p:nvPr/>
        </p:nvSpPr>
        <p:spPr>
          <a:xfrm>
            <a:off x="754534" y="4510907"/>
            <a:ext cx="969579" cy="1024759"/>
          </a:xfrm>
          <a:prstGeom prst="plaque">
            <a:avLst>
              <a:gd name="adj" fmla="val 27236"/>
            </a:avLst>
          </a:prstGeom>
          <a:solidFill>
            <a:schemeClr val="accent6">
              <a:lumMod val="75000"/>
            </a:schemeClr>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元素</a:t>
            </a:r>
          </a:p>
        </p:txBody>
      </p:sp>
      <p:sp>
        <p:nvSpPr>
          <p:cNvPr id="9" name="涙形 8">
            <a:extLst>
              <a:ext uri="{FF2B5EF4-FFF2-40B4-BE49-F238E27FC236}">
                <a16:creationId xmlns:a16="http://schemas.microsoft.com/office/drawing/2014/main" id="{AB4812F3-B8DC-3C3C-7207-C965BA1A0674}"/>
              </a:ext>
            </a:extLst>
          </p:cNvPr>
          <p:cNvSpPr/>
          <p:nvPr/>
        </p:nvSpPr>
        <p:spPr>
          <a:xfrm>
            <a:off x="788871" y="1972659"/>
            <a:ext cx="969579" cy="851338"/>
          </a:xfrm>
          <a:prstGeom prst="teardrop">
            <a:avLst/>
          </a:prstGeom>
          <a:solidFill>
            <a:srgbClr val="FFC000"/>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latin typeface="BIZ UDPゴシック" panose="020B0400000000000000" pitchFamily="50" charset="-128"/>
                <a:ea typeface="BIZ UDPゴシック" panose="020B0400000000000000" pitchFamily="50" charset="-128"/>
              </a:rPr>
              <a:t>元素</a:t>
            </a:r>
          </a:p>
        </p:txBody>
      </p:sp>
      <p:sp>
        <p:nvSpPr>
          <p:cNvPr id="11" name="楕円 10">
            <a:extLst>
              <a:ext uri="{FF2B5EF4-FFF2-40B4-BE49-F238E27FC236}">
                <a16:creationId xmlns:a16="http://schemas.microsoft.com/office/drawing/2014/main" id="{7DA33B62-CB04-76E9-B8CE-3F844BE079E8}"/>
              </a:ext>
            </a:extLst>
          </p:cNvPr>
          <p:cNvSpPr/>
          <p:nvPr/>
        </p:nvSpPr>
        <p:spPr>
          <a:xfrm>
            <a:off x="2730835" y="3486150"/>
            <a:ext cx="1395248" cy="989286"/>
          </a:xfrm>
          <a:prstGeom prst="ellipse">
            <a:avLst/>
          </a:prstGeom>
          <a:solidFill>
            <a:srgbClr val="FF00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ハイエントロピー元素</a:t>
            </a:r>
          </a:p>
        </p:txBody>
      </p:sp>
      <p:cxnSp>
        <p:nvCxnSpPr>
          <p:cNvPr id="13" name="コネクタ: カギ線 12">
            <a:extLst>
              <a:ext uri="{FF2B5EF4-FFF2-40B4-BE49-F238E27FC236}">
                <a16:creationId xmlns:a16="http://schemas.microsoft.com/office/drawing/2014/main" id="{C672A34E-5A0F-D160-222B-D8C3CE55EDBB}"/>
              </a:ext>
            </a:extLst>
          </p:cNvPr>
          <p:cNvCxnSpPr>
            <a:stCxn id="9" idx="0"/>
            <a:endCxn id="11" idx="2"/>
          </p:cNvCxnSpPr>
          <p:nvPr/>
        </p:nvCxnSpPr>
        <p:spPr>
          <a:xfrm>
            <a:off x="1758450" y="2398328"/>
            <a:ext cx="972385" cy="15824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FD42B30B-1959-F32F-5372-9C72448D716C}"/>
              </a:ext>
            </a:extLst>
          </p:cNvPr>
          <p:cNvCxnSpPr>
            <a:cxnSpLocks/>
            <a:endCxn id="11" idx="2"/>
          </p:cNvCxnSpPr>
          <p:nvPr/>
        </p:nvCxnSpPr>
        <p:spPr>
          <a:xfrm flipV="1">
            <a:off x="1716983" y="3980793"/>
            <a:ext cx="1013852" cy="1002093"/>
          </a:xfrm>
          <a:prstGeom prst="bentConnector3">
            <a:avLst>
              <a:gd name="adj1" fmla="val 50778"/>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50672992-0FDA-FAA4-7165-241AFF6AF7AD}"/>
              </a:ext>
            </a:extLst>
          </p:cNvPr>
          <p:cNvPicPr>
            <a:picLocks noChangeAspect="1"/>
          </p:cNvPicPr>
          <p:nvPr/>
        </p:nvPicPr>
        <p:blipFill>
          <a:blip r:embed="rId4"/>
          <a:stretch>
            <a:fillRect/>
          </a:stretch>
        </p:blipFill>
        <p:spPr>
          <a:xfrm>
            <a:off x="4685006" y="3850498"/>
            <a:ext cx="935817" cy="731583"/>
          </a:xfrm>
          <a:prstGeom prst="rect">
            <a:avLst/>
          </a:prstGeom>
        </p:spPr>
      </p:pic>
      <p:pic>
        <p:nvPicPr>
          <p:cNvPr id="25" name="図 24">
            <a:extLst>
              <a:ext uri="{FF2B5EF4-FFF2-40B4-BE49-F238E27FC236}">
                <a16:creationId xmlns:a16="http://schemas.microsoft.com/office/drawing/2014/main" id="{17382DC1-5276-7A57-3A22-BBF0A8CD5566}"/>
              </a:ext>
            </a:extLst>
          </p:cNvPr>
          <p:cNvPicPr>
            <a:picLocks noChangeAspect="1"/>
          </p:cNvPicPr>
          <p:nvPr/>
        </p:nvPicPr>
        <p:blipFill>
          <a:blip r:embed="rId4"/>
          <a:stretch>
            <a:fillRect/>
          </a:stretch>
        </p:blipFill>
        <p:spPr>
          <a:xfrm>
            <a:off x="6096000" y="4475436"/>
            <a:ext cx="935817" cy="731583"/>
          </a:xfrm>
          <a:prstGeom prst="rect">
            <a:avLst/>
          </a:prstGeom>
        </p:spPr>
      </p:pic>
      <p:pic>
        <p:nvPicPr>
          <p:cNvPr id="26" name="図 25">
            <a:extLst>
              <a:ext uri="{FF2B5EF4-FFF2-40B4-BE49-F238E27FC236}">
                <a16:creationId xmlns:a16="http://schemas.microsoft.com/office/drawing/2014/main" id="{9849BEB2-8A93-4EBC-CC21-40587B2DC8E9}"/>
              </a:ext>
            </a:extLst>
          </p:cNvPr>
          <p:cNvPicPr>
            <a:picLocks noChangeAspect="1"/>
          </p:cNvPicPr>
          <p:nvPr/>
        </p:nvPicPr>
        <p:blipFill>
          <a:blip r:embed="rId4"/>
          <a:stretch>
            <a:fillRect/>
          </a:stretch>
        </p:blipFill>
        <p:spPr>
          <a:xfrm>
            <a:off x="5373634" y="3025697"/>
            <a:ext cx="935817" cy="731583"/>
          </a:xfrm>
          <a:prstGeom prst="rect">
            <a:avLst/>
          </a:prstGeom>
        </p:spPr>
      </p:pic>
      <p:pic>
        <p:nvPicPr>
          <p:cNvPr id="30" name="図 29">
            <a:extLst>
              <a:ext uri="{FF2B5EF4-FFF2-40B4-BE49-F238E27FC236}">
                <a16:creationId xmlns:a16="http://schemas.microsoft.com/office/drawing/2014/main" id="{770495BA-2FBE-993E-9DB3-D38FC96A2174}"/>
              </a:ext>
            </a:extLst>
          </p:cNvPr>
          <p:cNvPicPr>
            <a:picLocks noChangeAspect="1"/>
          </p:cNvPicPr>
          <p:nvPr/>
        </p:nvPicPr>
        <p:blipFill>
          <a:blip r:embed="rId4"/>
          <a:stretch>
            <a:fillRect/>
          </a:stretch>
        </p:blipFill>
        <p:spPr>
          <a:xfrm>
            <a:off x="5341547" y="4164296"/>
            <a:ext cx="935817" cy="731583"/>
          </a:xfrm>
          <a:prstGeom prst="rect">
            <a:avLst/>
          </a:prstGeom>
        </p:spPr>
      </p:pic>
      <p:pic>
        <p:nvPicPr>
          <p:cNvPr id="31" name="図 30">
            <a:extLst>
              <a:ext uri="{FF2B5EF4-FFF2-40B4-BE49-F238E27FC236}">
                <a16:creationId xmlns:a16="http://schemas.microsoft.com/office/drawing/2014/main" id="{62E88E9C-4330-6F5E-E475-BA923716AF7E}"/>
              </a:ext>
            </a:extLst>
          </p:cNvPr>
          <p:cNvPicPr>
            <a:picLocks noChangeAspect="1"/>
          </p:cNvPicPr>
          <p:nvPr/>
        </p:nvPicPr>
        <p:blipFill>
          <a:blip r:embed="rId4"/>
          <a:stretch>
            <a:fillRect/>
          </a:stretch>
        </p:blipFill>
        <p:spPr>
          <a:xfrm>
            <a:off x="6042915" y="3355855"/>
            <a:ext cx="935817" cy="731583"/>
          </a:xfrm>
          <a:prstGeom prst="rect">
            <a:avLst/>
          </a:prstGeom>
        </p:spPr>
      </p:pic>
      <p:sp>
        <p:nvSpPr>
          <p:cNvPr id="33" name="矢印: 右 32">
            <a:extLst>
              <a:ext uri="{FF2B5EF4-FFF2-40B4-BE49-F238E27FC236}">
                <a16:creationId xmlns:a16="http://schemas.microsoft.com/office/drawing/2014/main" id="{06F5AD6C-4092-D964-F0ED-6BB444D15B8F}"/>
              </a:ext>
            </a:extLst>
          </p:cNvPr>
          <p:cNvSpPr/>
          <p:nvPr/>
        </p:nvSpPr>
        <p:spPr>
          <a:xfrm>
            <a:off x="4296592" y="3771406"/>
            <a:ext cx="435823" cy="3231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536EE91-7361-2003-0E8A-30E2510A44F6}"/>
              </a:ext>
            </a:extLst>
          </p:cNvPr>
          <p:cNvSpPr txBox="1"/>
          <p:nvPr/>
        </p:nvSpPr>
        <p:spPr>
          <a:xfrm>
            <a:off x="4514503" y="2706023"/>
            <a:ext cx="2477735"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ハイエントロピー分子</a:t>
            </a:r>
          </a:p>
        </p:txBody>
      </p:sp>
      <p:sp>
        <p:nvSpPr>
          <p:cNvPr id="36" name="テキスト ボックス 35">
            <a:extLst>
              <a:ext uri="{FF2B5EF4-FFF2-40B4-BE49-F238E27FC236}">
                <a16:creationId xmlns:a16="http://schemas.microsoft.com/office/drawing/2014/main" id="{43CCC51E-6595-0DC0-5A43-4C94C0BD388D}"/>
              </a:ext>
            </a:extLst>
          </p:cNvPr>
          <p:cNvSpPr txBox="1"/>
          <p:nvPr/>
        </p:nvSpPr>
        <p:spPr>
          <a:xfrm>
            <a:off x="7346019" y="2783822"/>
            <a:ext cx="1686225" cy="523220"/>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ハイエントロピー</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無機分子</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37" name="テキスト ボックス 36">
            <a:extLst>
              <a:ext uri="{FF2B5EF4-FFF2-40B4-BE49-F238E27FC236}">
                <a16:creationId xmlns:a16="http://schemas.microsoft.com/office/drawing/2014/main" id="{C9823AFC-F20C-219C-7E72-D40FF48B84E0}"/>
              </a:ext>
            </a:extLst>
          </p:cNvPr>
          <p:cNvSpPr txBox="1"/>
          <p:nvPr/>
        </p:nvSpPr>
        <p:spPr>
          <a:xfrm>
            <a:off x="7427836" y="4414190"/>
            <a:ext cx="1686225" cy="523220"/>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ハイエントロピー</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有機分子</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39" name="直線矢印コネクタ 38">
            <a:extLst>
              <a:ext uri="{FF2B5EF4-FFF2-40B4-BE49-F238E27FC236}">
                <a16:creationId xmlns:a16="http://schemas.microsoft.com/office/drawing/2014/main" id="{49F1E360-A224-F76E-C62F-A611A131FFDF}"/>
              </a:ext>
            </a:extLst>
          </p:cNvPr>
          <p:cNvCxnSpPr>
            <a:cxnSpLocks/>
          </p:cNvCxnSpPr>
          <p:nvPr/>
        </p:nvCxnSpPr>
        <p:spPr>
          <a:xfrm flipV="1">
            <a:off x="7024325" y="3123543"/>
            <a:ext cx="643388" cy="726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F380BEF8-D2C9-DDE8-633C-B0944E75D983}"/>
              </a:ext>
            </a:extLst>
          </p:cNvPr>
          <p:cNvCxnSpPr>
            <a:cxnSpLocks/>
          </p:cNvCxnSpPr>
          <p:nvPr/>
        </p:nvCxnSpPr>
        <p:spPr>
          <a:xfrm>
            <a:off x="7024325" y="3850498"/>
            <a:ext cx="550669" cy="746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右中かっこ 43">
            <a:extLst>
              <a:ext uri="{FF2B5EF4-FFF2-40B4-BE49-F238E27FC236}">
                <a16:creationId xmlns:a16="http://schemas.microsoft.com/office/drawing/2014/main" id="{43BDCFA2-6724-B0ED-273D-C6E4AA6BBCD3}"/>
              </a:ext>
            </a:extLst>
          </p:cNvPr>
          <p:cNvSpPr/>
          <p:nvPr/>
        </p:nvSpPr>
        <p:spPr>
          <a:xfrm>
            <a:off x="8906830" y="2622883"/>
            <a:ext cx="674552" cy="2498261"/>
          </a:xfrm>
          <a:prstGeom prst="rightBrace">
            <a:avLst>
              <a:gd name="adj1" fmla="val 70268"/>
              <a:gd name="adj2" fmla="val 50221"/>
            </a:avLst>
          </a:prstGeom>
          <a:ln w="28575">
            <a:solidFill>
              <a:srgbClr val="7030A0"/>
            </a:solidFill>
          </a:ln>
          <a:effectLst>
            <a:glow rad="228600">
              <a:schemeClr val="accent3">
                <a:satMod val="175000"/>
                <a:alpha val="40000"/>
              </a:schemeClr>
            </a:glo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EE4AE518-560A-B2E9-BAA4-F7F57EFAC662}"/>
              </a:ext>
            </a:extLst>
          </p:cNvPr>
          <p:cNvSpPr txBox="1"/>
          <p:nvPr/>
        </p:nvSpPr>
        <p:spPr>
          <a:xfrm>
            <a:off x="9372500" y="3457107"/>
            <a:ext cx="2424122" cy="1169551"/>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ハイエントロピー新素材</a:t>
            </a:r>
            <a:endParaRPr kumimoji="1" lang="en-US" altLang="ja-JP" sz="1400" dirty="0">
              <a:latin typeface="BIZ UDPゴシック" panose="020B0400000000000000" pitchFamily="50" charset="-128"/>
              <a:ea typeface="BIZ UDPゴシック" panose="020B0400000000000000" pitchFamily="50" charset="-128"/>
            </a:endParaRPr>
          </a:p>
          <a:p>
            <a:pPr algn="ct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ハイエントロピー高分子</a:t>
            </a:r>
            <a:endParaRPr lang="en-US" altLang="ja-JP" sz="1400" dirty="0">
              <a:latin typeface="BIZ UDPゴシック" panose="020B0400000000000000" pitchFamily="50" charset="-128"/>
              <a:ea typeface="BIZ UDPゴシック" panose="020B0400000000000000" pitchFamily="50" charset="-128"/>
            </a:endParaRPr>
          </a:p>
          <a:p>
            <a:pPr algn="ct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ハイエントロピータンパク質</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46" name="フローチャート: せん孔テープ 45">
            <a:extLst>
              <a:ext uri="{FF2B5EF4-FFF2-40B4-BE49-F238E27FC236}">
                <a16:creationId xmlns:a16="http://schemas.microsoft.com/office/drawing/2014/main" id="{262D73D8-7123-7EC2-B7EF-A80AF949B3CF}"/>
              </a:ext>
            </a:extLst>
          </p:cNvPr>
          <p:cNvSpPr/>
          <p:nvPr/>
        </p:nvSpPr>
        <p:spPr>
          <a:xfrm>
            <a:off x="827066" y="753786"/>
            <a:ext cx="969579" cy="677917"/>
          </a:xfrm>
          <a:prstGeom prst="flowChartPunchedTap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元素</a:t>
            </a:r>
          </a:p>
        </p:txBody>
      </p:sp>
      <p:sp>
        <p:nvSpPr>
          <p:cNvPr id="48" name="ハート 47">
            <a:extLst>
              <a:ext uri="{FF2B5EF4-FFF2-40B4-BE49-F238E27FC236}">
                <a16:creationId xmlns:a16="http://schemas.microsoft.com/office/drawing/2014/main" id="{C0C406FA-D4CC-7295-2D45-B0DA38640B4E}"/>
              </a:ext>
            </a:extLst>
          </p:cNvPr>
          <p:cNvSpPr/>
          <p:nvPr/>
        </p:nvSpPr>
        <p:spPr>
          <a:xfrm rot="10800000">
            <a:off x="754534" y="5829301"/>
            <a:ext cx="969579" cy="764628"/>
          </a:xfrm>
          <a:prstGeom prst="heart">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chemeClr val="tx1">
                  <a:lumMod val="95000"/>
                  <a:lumOff val="5000"/>
                </a:schemeClr>
              </a:solidFill>
            </a:endParaRPr>
          </a:p>
        </p:txBody>
      </p:sp>
      <p:cxnSp>
        <p:nvCxnSpPr>
          <p:cNvPr id="58" name="コネクタ: カギ線 57">
            <a:extLst>
              <a:ext uri="{FF2B5EF4-FFF2-40B4-BE49-F238E27FC236}">
                <a16:creationId xmlns:a16="http://schemas.microsoft.com/office/drawing/2014/main" id="{4C199008-EA23-E2E7-3D71-217980475B65}"/>
              </a:ext>
            </a:extLst>
          </p:cNvPr>
          <p:cNvCxnSpPr>
            <a:stCxn id="46" idx="3"/>
            <a:endCxn id="11" idx="2"/>
          </p:cNvCxnSpPr>
          <p:nvPr/>
        </p:nvCxnSpPr>
        <p:spPr>
          <a:xfrm>
            <a:off x="1796645" y="1092745"/>
            <a:ext cx="934190" cy="2888048"/>
          </a:xfrm>
          <a:prstGeom prst="bentConnector3">
            <a:avLst>
              <a:gd name="adj1" fmla="val 47469"/>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DA037FF2-39BE-7B26-1F75-67BB2878BE68}"/>
              </a:ext>
            </a:extLst>
          </p:cNvPr>
          <p:cNvSpPr txBox="1"/>
          <p:nvPr/>
        </p:nvSpPr>
        <p:spPr>
          <a:xfrm>
            <a:off x="905650" y="6057726"/>
            <a:ext cx="66734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元素</a:t>
            </a:r>
          </a:p>
        </p:txBody>
      </p:sp>
      <p:cxnSp>
        <p:nvCxnSpPr>
          <p:cNvPr id="64" name="コネクタ: カギ線 63">
            <a:extLst>
              <a:ext uri="{FF2B5EF4-FFF2-40B4-BE49-F238E27FC236}">
                <a16:creationId xmlns:a16="http://schemas.microsoft.com/office/drawing/2014/main" id="{B73DD0C8-6390-C9FE-F637-56D5EB42D88F}"/>
              </a:ext>
            </a:extLst>
          </p:cNvPr>
          <p:cNvCxnSpPr>
            <a:stCxn id="62" idx="3"/>
            <a:endCxn id="11" idx="2"/>
          </p:cNvCxnSpPr>
          <p:nvPr/>
        </p:nvCxnSpPr>
        <p:spPr>
          <a:xfrm flipV="1">
            <a:off x="1572996" y="3980793"/>
            <a:ext cx="1157839" cy="2230822"/>
          </a:xfrm>
          <a:prstGeom prst="bentConnector3">
            <a:avLst>
              <a:gd name="adj1" fmla="val 56127"/>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楕円 69">
            <a:extLst>
              <a:ext uri="{FF2B5EF4-FFF2-40B4-BE49-F238E27FC236}">
                <a16:creationId xmlns:a16="http://schemas.microsoft.com/office/drawing/2014/main" id="{C80C132F-BB60-649E-11E3-247BCFAAB476}"/>
              </a:ext>
            </a:extLst>
          </p:cNvPr>
          <p:cNvSpPr/>
          <p:nvPr/>
        </p:nvSpPr>
        <p:spPr>
          <a:xfrm>
            <a:off x="2693692" y="2342161"/>
            <a:ext cx="1395248" cy="989286"/>
          </a:xfrm>
          <a:prstGeom prst="ellipse">
            <a:avLst/>
          </a:prstGeom>
          <a:solidFill>
            <a:srgbClr val="FFFF00"/>
          </a:solidFill>
          <a:ln>
            <a:solidFill>
              <a:srgbClr val="FFFF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lumMod val="95000"/>
                    <a:lumOff val="5000"/>
                  </a:schemeClr>
                </a:solidFill>
                <a:latin typeface="BIZ UDPゴシック" panose="020B0400000000000000" pitchFamily="50" charset="-128"/>
                <a:ea typeface="BIZ UDPゴシック" panose="020B0400000000000000" pitchFamily="50" charset="-128"/>
              </a:rPr>
              <a:t>ハイエントロピー元素</a:t>
            </a:r>
          </a:p>
        </p:txBody>
      </p:sp>
      <p:pic>
        <p:nvPicPr>
          <p:cNvPr id="71" name="図 70">
            <a:extLst>
              <a:ext uri="{FF2B5EF4-FFF2-40B4-BE49-F238E27FC236}">
                <a16:creationId xmlns:a16="http://schemas.microsoft.com/office/drawing/2014/main" id="{AB0FEAC7-6DD8-F666-FFA3-CE17D4AFA986}"/>
              </a:ext>
            </a:extLst>
          </p:cNvPr>
          <p:cNvPicPr>
            <a:picLocks noChangeAspect="1"/>
          </p:cNvPicPr>
          <p:nvPr/>
        </p:nvPicPr>
        <p:blipFill>
          <a:blip r:embed="rId5"/>
          <a:stretch>
            <a:fillRect/>
          </a:stretch>
        </p:blipFill>
        <p:spPr>
          <a:xfrm>
            <a:off x="2463191" y="4386513"/>
            <a:ext cx="1871634" cy="1469263"/>
          </a:xfrm>
          <a:prstGeom prst="rect">
            <a:avLst/>
          </a:prstGeom>
        </p:spPr>
      </p:pic>
      <p:pic>
        <p:nvPicPr>
          <p:cNvPr id="72" name="図 71">
            <a:extLst>
              <a:ext uri="{FF2B5EF4-FFF2-40B4-BE49-F238E27FC236}">
                <a16:creationId xmlns:a16="http://schemas.microsoft.com/office/drawing/2014/main" id="{DC9839B6-ACC8-01AE-2D23-F21106E4CE61}"/>
              </a:ext>
            </a:extLst>
          </p:cNvPr>
          <p:cNvPicPr>
            <a:picLocks noChangeAspect="1"/>
          </p:cNvPicPr>
          <p:nvPr/>
        </p:nvPicPr>
        <p:blipFill>
          <a:blip r:embed="rId5"/>
          <a:stretch>
            <a:fillRect/>
          </a:stretch>
        </p:blipFill>
        <p:spPr>
          <a:xfrm>
            <a:off x="5413422" y="4742782"/>
            <a:ext cx="935817" cy="734632"/>
          </a:xfrm>
          <a:prstGeom prst="rect">
            <a:avLst/>
          </a:prstGeom>
        </p:spPr>
      </p:pic>
      <p:pic>
        <p:nvPicPr>
          <p:cNvPr id="73" name="図 72">
            <a:extLst>
              <a:ext uri="{FF2B5EF4-FFF2-40B4-BE49-F238E27FC236}">
                <a16:creationId xmlns:a16="http://schemas.microsoft.com/office/drawing/2014/main" id="{564A7464-A5FB-1575-085C-397AF701668B}"/>
              </a:ext>
            </a:extLst>
          </p:cNvPr>
          <p:cNvPicPr>
            <a:picLocks noChangeAspect="1"/>
          </p:cNvPicPr>
          <p:nvPr/>
        </p:nvPicPr>
        <p:blipFill>
          <a:blip r:embed="rId5"/>
          <a:stretch>
            <a:fillRect/>
          </a:stretch>
        </p:blipFill>
        <p:spPr>
          <a:xfrm>
            <a:off x="5396430" y="3592085"/>
            <a:ext cx="935817" cy="734632"/>
          </a:xfrm>
          <a:prstGeom prst="rect">
            <a:avLst/>
          </a:prstGeom>
        </p:spPr>
      </p:pic>
      <p:pic>
        <p:nvPicPr>
          <p:cNvPr id="75" name="図 74">
            <a:extLst>
              <a:ext uri="{FF2B5EF4-FFF2-40B4-BE49-F238E27FC236}">
                <a16:creationId xmlns:a16="http://schemas.microsoft.com/office/drawing/2014/main" id="{334BA186-6EE2-767A-A3F4-5DEAB1DD6D9F}"/>
              </a:ext>
            </a:extLst>
          </p:cNvPr>
          <p:cNvPicPr>
            <a:picLocks noChangeAspect="1"/>
          </p:cNvPicPr>
          <p:nvPr/>
        </p:nvPicPr>
        <p:blipFill>
          <a:blip r:embed="rId6"/>
          <a:stretch>
            <a:fillRect/>
          </a:stretch>
        </p:blipFill>
        <p:spPr>
          <a:xfrm>
            <a:off x="4711073" y="3273495"/>
            <a:ext cx="886868" cy="693317"/>
          </a:xfrm>
          <a:prstGeom prst="rect">
            <a:avLst/>
          </a:prstGeom>
        </p:spPr>
      </p:pic>
      <p:pic>
        <p:nvPicPr>
          <p:cNvPr id="76" name="図 75">
            <a:extLst>
              <a:ext uri="{FF2B5EF4-FFF2-40B4-BE49-F238E27FC236}">
                <a16:creationId xmlns:a16="http://schemas.microsoft.com/office/drawing/2014/main" id="{C7CBCD8C-CAE2-FB33-3A24-C61F65D8A055}"/>
              </a:ext>
            </a:extLst>
          </p:cNvPr>
          <p:cNvPicPr>
            <a:picLocks noChangeAspect="1"/>
          </p:cNvPicPr>
          <p:nvPr/>
        </p:nvPicPr>
        <p:blipFill>
          <a:blip r:embed="rId6"/>
          <a:stretch>
            <a:fillRect/>
          </a:stretch>
        </p:blipFill>
        <p:spPr>
          <a:xfrm>
            <a:off x="6027761" y="3917981"/>
            <a:ext cx="886868" cy="693317"/>
          </a:xfrm>
          <a:prstGeom prst="rect">
            <a:avLst/>
          </a:prstGeom>
        </p:spPr>
      </p:pic>
      <p:pic>
        <p:nvPicPr>
          <p:cNvPr id="78" name="図 77">
            <a:extLst>
              <a:ext uri="{FF2B5EF4-FFF2-40B4-BE49-F238E27FC236}">
                <a16:creationId xmlns:a16="http://schemas.microsoft.com/office/drawing/2014/main" id="{198CC8A8-58FB-C3C7-4E7D-5D7B48A59763}"/>
              </a:ext>
            </a:extLst>
          </p:cNvPr>
          <p:cNvPicPr>
            <a:picLocks noChangeAspect="1"/>
          </p:cNvPicPr>
          <p:nvPr/>
        </p:nvPicPr>
        <p:blipFill>
          <a:blip r:embed="rId6"/>
          <a:stretch>
            <a:fillRect/>
          </a:stretch>
        </p:blipFill>
        <p:spPr>
          <a:xfrm>
            <a:off x="4704282" y="4433110"/>
            <a:ext cx="886868" cy="693317"/>
          </a:xfrm>
          <a:prstGeom prst="rect">
            <a:avLst/>
          </a:prstGeom>
        </p:spPr>
      </p:pic>
      <p:cxnSp>
        <p:nvCxnSpPr>
          <p:cNvPr id="80" name="直線矢印コネクタ 79">
            <a:extLst>
              <a:ext uri="{FF2B5EF4-FFF2-40B4-BE49-F238E27FC236}">
                <a16:creationId xmlns:a16="http://schemas.microsoft.com/office/drawing/2014/main" id="{09FF52EB-F582-5072-9969-87203D4E757F}"/>
              </a:ext>
            </a:extLst>
          </p:cNvPr>
          <p:cNvCxnSpPr>
            <a:endCxn id="70" idx="2"/>
          </p:cNvCxnSpPr>
          <p:nvPr/>
        </p:nvCxnSpPr>
        <p:spPr>
          <a:xfrm>
            <a:off x="2223909" y="2836804"/>
            <a:ext cx="4697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FCE834D5-C11F-C55A-831C-16CCEBACCAB5}"/>
              </a:ext>
            </a:extLst>
          </p:cNvPr>
          <p:cNvCxnSpPr>
            <a:endCxn id="71" idx="1"/>
          </p:cNvCxnSpPr>
          <p:nvPr/>
        </p:nvCxnSpPr>
        <p:spPr>
          <a:xfrm>
            <a:off x="2223909" y="5121144"/>
            <a:ext cx="2392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四角形: 角を丸くする 83">
            <a:extLst>
              <a:ext uri="{FF2B5EF4-FFF2-40B4-BE49-F238E27FC236}">
                <a16:creationId xmlns:a16="http://schemas.microsoft.com/office/drawing/2014/main" id="{848EC130-20A5-E1D4-90D9-F5843EAF5939}"/>
              </a:ext>
            </a:extLst>
          </p:cNvPr>
          <p:cNvSpPr/>
          <p:nvPr/>
        </p:nvSpPr>
        <p:spPr>
          <a:xfrm>
            <a:off x="9703914" y="2823997"/>
            <a:ext cx="1904447" cy="341520"/>
          </a:xfrm>
          <a:prstGeom prst="roundRect">
            <a:avLst/>
          </a:prstGeom>
          <a:solidFill>
            <a:schemeClr val="accent4">
              <a:lumMod val="50000"/>
            </a:schemeClr>
          </a:solidFill>
          <a:ln>
            <a:solidFill>
              <a:schemeClr val="bg2"/>
            </a:solidFill>
          </a:ln>
          <a:effectLst>
            <a:glow rad="228600">
              <a:schemeClr val="accent3">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ハイエントロピー合金</a:t>
            </a:r>
          </a:p>
        </p:txBody>
      </p:sp>
      <p:sp>
        <p:nvSpPr>
          <p:cNvPr id="2" name="正方形/長方形 1">
            <a:extLst>
              <a:ext uri="{FF2B5EF4-FFF2-40B4-BE49-F238E27FC236}">
                <a16:creationId xmlns:a16="http://schemas.microsoft.com/office/drawing/2014/main" id="{FFCF8281-43F0-2302-EEAA-AEC9B96F0172}"/>
              </a:ext>
            </a:extLst>
          </p:cNvPr>
          <p:cNvSpPr/>
          <p:nvPr/>
        </p:nvSpPr>
        <p:spPr>
          <a:xfrm>
            <a:off x="0" y="-3132"/>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accent4">
                    <a:lumMod val="60000"/>
                    <a:lumOff val="40000"/>
                  </a:schemeClr>
                </a:solidFill>
                <a:latin typeface="BIZ UDPゴシック" panose="020B0400000000000000" pitchFamily="50" charset="-128"/>
                <a:ea typeface="BIZ UDPゴシック" panose="020B0400000000000000" pitchFamily="50" charset="-128"/>
              </a:rPr>
              <a:t>【</a:t>
            </a:r>
            <a:r>
              <a:rPr kumimoji="1" lang="ja-JP" altLang="en-US" sz="2400" dirty="0">
                <a:solidFill>
                  <a:schemeClr val="accent4">
                    <a:lumMod val="60000"/>
                    <a:lumOff val="40000"/>
                  </a:schemeClr>
                </a:solidFill>
                <a:latin typeface="BIZ UDPゴシック" panose="020B0400000000000000" pitchFamily="50" charset="-128"/>
                <a:ea typeface="BIZ UDPゴシック" panose="020B0400000000000000" pitchFamily="50" charset="-128"/>
              </a:rPr>
              <a:t>再掲</a:t>
            </a:r>
            <a:r>
              <a:rPr kumimoji="1" lang="en-US" altLang="ja-JP" sz="2400" dirty="0">
                <a:solidFill>
                  <a:schemeClr val="accent4">
                    <a:lumMod val="60000"/>
                    <a:lumOff val="40000"/>
                  </a:schemeClr>
                </a:solidFill>
                <a:latin typeface="BIZ UDPゴシック" panose="020B0400000000000000" pitchFamily="50" charset="-128"/>
                <a:ea typeface="BIZ UDPゴシック" panose="020B0400000000000000" pitchFamily="50" charset="-128"/>
              </a:rPr>
              <a:t>】</a:t>
            </a:r>
            <a:r>
              <a:rPr kumimoji="1" lang="ja-JP" altLang="en-US" sz="2400" dirty="0">
                <a:solidFill>
                  <a:schemeClr val="bg1"/>
                </a:solidFill>
                <a:latin typeface="BIZ UDPゴシック" panose="020B0400000000000000" pitchFamily="50" charset="-128"/>
                <a:ea typeface="BIZ UDPゴシック" panose="020B0400000000000000" pitchFamily="50" charset="-128"/>
              </a:rPr>
              <a:t>多くの元素を融合させて新機能物質を生み出せる時代になった</a:t>
            </a:r>
          </a:p>
        </p:txBody>
      </p:sp>
      <p:pic>
        <p:nvPicPr>
          <p:cNvPr id="10" name="図 9">
            <a:extLst>
              <a:ext uri="{FF2B5EF4-FFF2-40B4-BE49-F238E27FC236}">
                <a16:creationId xmlns:a16="http://schemas.microsoft.com/office/drawing/2014/main" id="{8D642FCC-DA46-2365-520E-07C3C9285845}"/>
              </a:ext>
            </a:extLst>
          </p:cNvPr>
          <p:cNvPicPr>
            <a:picLocks noChangeAspect="1"/>
          </p:cNvPicPr>
          <p:nvPr/>
        </p:nvPicPr>
        <p:blipFill>
          <a:blip r:embed="rId7"/>
          <a:stretch>
            <a:fillRect/>
          </a:stretch>
        </p:blipFill>
        <p:spPr>
          <a:xfrm>
            <a:off x="7915577" y="5384911"/>
            <a:ext cx="3811599" cy="1320035"/>
          </a:xfrm>
          <a:prstGeom prst="rect">
            <a:avLst/>
          </a:prstGeom>
        </p:spPr>
      </p:pic>
      <p:sp>
        <p:nvSpPr>
          <p:cNvPr id="14" name="テキスト ボックス 13">
            <a:extLst>
              <a:ext uri="{FF2B5EF4-FFF2-40B4-BE49-F238E27FC236}">
                <a16:creationId xmlns:a16="http://schemas.microsoft.com/office/drawing/2014/main" id="{EAF3DBCA-4ABD-11DA-302B-E0F4A3AE0CFE}"/>
              </a:ext>
            </a:extLst>
          </p:cNvPr>
          <p:cNvSpPr txBox="1"/>
          <p:nvPr/>
        </p:nvSpPr>
        <p:spPr>
          <a:xfrm>
            <a:off x="8416559" y="6695687"/>
            <a:ext cx="2329644" cy="200055"/>
          </a:xfrm>
          <a:prstGeom prst="rect">
            <a:avLst/>
          </a:prstGeom>
          <a:noFill/>
        </p:spPr>
        <p:txBody>
          <a:bodyPr wrap="square">
            <a:spAutoFit/>
          </a:bodyPr>
          <a:lstStyle/>
          <a:p>
            <a:r>
              <a:rPr lang="en-US" altLang="ja-JP" sz="700" dirty="0">
                <a:latin typeface="ADLaM Display" panose="02010000000000000000" pitchFamily="2" charset="0"/>
                <a:ea typeface="ADLaM Display" panose="02010000000000000000" pitchFamily="2" charset="0"/>
                <a:cs typeface="ADLaM Display" panose="02010000000000000000" pitchFamily="2" charset="0"/>
              </a:rPr>
              <a:t>https://pubs.acs.org/doi/full/10.1021/jacs.1c13616</a:t>
            </a:r>
            <a:endParaRPr lang="ja-JP" altLang="en-US" sz="700" dirty="0">
              <a:latin typeface="ADLaM Display" panose="02010000000000000000" pitchFamily="2" charset="0"/>
              <a:cs typeface="ADLaM Display" panose="02010000000000000000" pitchFamily="2" charset="0"/>
            </a:endParaRPr>
          </a:p>
        </p:txBody>
      </p:sp>
      <p:pic>
        <p:nvPicPr>
          <p:cNvPr id="18" name="図 17">
            <a:extLst>
              <a:ext uri="{FF2B5EF4-FFF2-40B4-BE49-F238E27FC236}">
                <a16:creationId xmlns:a16="http://schemas.microsoft.com/office/drawing/2014/main" id="{D3A21BA3-0DBB-8444-53BB-AE4384C2D848}"/>
              </a:ext>
            </a:extLst>
          </p:cNvPr>
          <p:cNvPicPr>
            <a:picLocks noChangeAspect="1"/>
          </p:cNvPicPr>
          <p:nvPr/>
        </p:nvPicPr>
        <p:blipFill>
          <a:blip r:embed="rId8"/>
          <a:stretch>
            <a:fillRect/>
          </a:stretch>
        </p:blipFill>
        <p:spPr>
          <a:xfrm>
            <a:off x="4574107" y="5412857"/>
            <a:ext cx="2596714" cy="1329833"/>
          </a:xfrm>
          <a:prstGeom prst="rect">
            <a:avLst/>
          </a:prstGeom>
        </p:spPr>
      </p:pic>
      <p:sp>
        <p:nvSpPr>
          <p:cNvPr id="19" name="テキスト ボックス 18">
            <a:extLst>
              <a:ext uri="{FF2B5EF4-FFF2-40B4-BE49-F238E27FC236}">
                <a16:creationId xmlns:a16="http://schemas.microsoft.com/office/drawing/2014/main" id="{27E3BCD3-1CB1-30FA-7D78-C341CF86690D}"/>
              </a:ext>
            </a:extLst>
          </p:cNvPr>
          <p:cNvSpPr txBox="1"/>
          <p:nvPr/>
        </p:nvSpPr>
        <p:spPr>
          <a:xfrm>
            <a:off x="4732415" y="6704946"/>
            <a:ext cx="2329644" cy="200055"/>
          </a:xfrm>
          <a:prstGeom prst="rect">
            <a:avLst/>
          </a:prstGeom>
          <a:noFill/>
        </p:spPr>
        <p:txBody>
          <a:bodyPr wrap="square">
            <a:spAutoFit/>
          </a:bodyPr>
          <a:lstStyle/>
          <a:p>
            <a:r>
              <a:rPr lang="en-US" altLang="ja-JP" sz="700" dirty="0">
                <a:latin typeface="ADLaM Display" panose="02010000000000000000" pitchFamily="2" charset="0"/>
                <a:ea typeface="ADLaM Display" panose="02010000000000000000" pitchFamily="2" charset="0"/>
                <a:cs typeface="ADLaM Display" panose="02010000000000000000" pitchFamily="2" charset="0"/>
              </a:rPr>
              <a:t>https://pubs.acs.org/doi/full/10.1021/jacs.1c13616</a:t>
            </a:r>
            <a:endParaRPr lang="ja-JP" altLang="en-US" sz="700"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002966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DAA1F6DF-D748-1B0C-C72A-600C3DE9BDD8}"/>
              </a:ext>
            </a:extLst>
          </p:cNvPr>
          <p:cNvPicPr>
            <a:picLocks noChangeAspect="1"/>
          </p:cNvPicPr>
          <p:nvPr/>
        </p:nvPicPr>
        <p:blipFill>
          <a:blip r:embed="rId2"/>
          <a:stretch>
            <a:fillRect/>
          </a:stretch>
        </p:blipFill>
        <p:spPr>
          <a:xfrm>
            <a:off x="0" y="869330"/>
            <a:ext cx="9606151" cy="5895424"/>
          </a:xfrm>
          <a:prstGeom prst="rect">
            <a:avLst/>
          </a:prstGeom>
        </p:spPr>
      </p:pic>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京都大学における材料科学＆ハイエントロピー合金の研究</a:t>
            </a:r>
          </a:p>
        </p:txBody>
      </p:sp>
      <p:sp>
        <p:nvSpPr>
          <p:cNvPr id="8" name="テキスト ボックス 7">
            <a:extLst>
              <a:ext uri="{FF2B5EF4-FFF2-40B4-BE49-F238E27FC236}">
                <a16:creationId xmlns:a16="http://schemas.microsoft.com/office/drawing/2014/main" id="{0347B021-1EE1-5000-BCA6-F57EE3175434}"/>
              </a:ext>
            </a:extLst>
          </p:cNvPr>
          <p:cNvSpPr txBox="1"/>
          <p:nvPr/>
        </p:nvSpPr>
        <p:spPr>
          <a:xfrm>
            <a:off x="2406368" y="558907"/>
            <a:ext cx="4876800" cy="338554"/>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altLang="ja-JP" sz="1600" dirty="0">
                <a:solidFill>
                  <a:srgbClr val="C00000"/>
                </a:solidFill>
                <a:latin typeface="UD デジタル 教科書体 NK-B" panose="02020700000000000000" pitchFamily="18" charset="-128"/>
                <a:ea typeface="UD デジタル 教科書体 NK-B" panose="02020700000000000000" pitchFamily="18" charset="-128"/>
              </a:rPr>
              <a:t>https://www.kuicr.kyoto-u.ac.jp/sites/</a:t>
            </a:r>
            <a:endParaRPr lang="ja-JP" altLang="en-US" sz="16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1026" name="Picture 2" descr="北川 宏　教授">
            <a:extLst>
              <a:ext uri="{FF2B5EF4-FFF2-40B4-BE49-F238E27FC236}">
                <a16:creationId xmlns:a16="http://schemas.microsoft.com/office/drawing/2014/main" id="{E05525E7-3706-7A98-ACB5-6AB0E5EDD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151" y="1131939"/>
            <a:ext cx="2259934" cy="2259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京都大学 大学院理学研究科化学専攻 固体物性化学研究室">
            <a:extLst>
              <a:ext uri="{FF2B5EF4-FFF2-40B4-BE49-F238E27FC236}">
                <a16:creationId xmlns:a16="http://schemas.microsoft.com/office/drawing/2014/main" id="{71358F7B-B5F1-F9FB-A441-E0C435C1C8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3959" y="546825"/>
            <a:ext cx="2724126" cy="26355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7CD857E0-3050-3E77-0C9C-4C421B7B4147}"/>
              </a:ext>
            </a:extLst>
          </p:cNvPr>
          <p:cNvSpPr txBox="1"/>
          <p:nvPr/>
        </p:nvSpPr>
        <p:spPr>
          <a:xfrm>
            <a:off x="10134633" y="818895"/>
            <a:ext cx="1486969"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北川宏</a:t>
            </a:r>
            <a:r>
              <a:rPr kumimoji="1" lang="ja-JP" altLang="en-US" sz="1600" dirty="0">
                <a:latin typeface="BIZ UDPゴシック" panose="020B0400000000000000" pitchFamily="50" charset="-128"/>
                <a:ea typeface="BIZ UDPゴシック" panose="020B0400000000000000" pitchFamily="50" charset="-128"/>
              </a:rPr>
              <a:t>教授</a:t>
            </a:r>
          </a:p>
        </p:txBody>
      </p:sp>
      <p:pic>
        <p:nvPicPr>
          <p:cNvPr id="1032" name="Picture 8" descr="ハイエントロピー合金: カクテル効果が生み出す多彩な新物性 | 晴行, 乾 |本 | 通販 | Amazon">
            <a:extLst>
              <a:ext uri="{FF2B5EF4-FFF2-40B4-BE49-F238E27FC236}">
                <a16:creationId xmlns:a16="http://schemas.microsoft.com/office/drawing/2014/main" id="{E0B3F66E-DE28-1F8C-A25B-2D62090AD4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9845" y="3771674"/>
            <a:ext cx="2278094" cy="3004997"/>
          </a:xfrm>
          <a:prstGeom prst="rect">
            <a:avLst/>
          </a:prstGeom>
          <a:noFill/>
          <a:ln w="19050">
            <a:solidFill>
              <a:srgbClr val="002060"/>
            </a:solidFill>
          </a:ln>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A9B4CE5C-2EC8-7ED4-87E8-BD82FB816669}"/>
              </a:ext>
            </a:extLst>
          </p:cNvPr>
          <p:cNvSpPr txBox="1"/>
          <p:nvPr/>
        </p:nvSpPr>
        <p:spPr>
          <a:xfrm>
            <a:off x="7216480" y="3508926"/>
            <a:ext cx="1486969"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a:t>
            </a:r>
            <a:r>
              <a:rPr lang="en-US" altLang="ja-JP" sz="900" dirty="0">
                <a:latin typeface="BIZ UDPゴシック" panose="020B0400000000000000" pitchFamily="50" charset="-128"/>
                <a:ea typeface="BIZ UDPゴシック" panose="020B0400000000000000" pitchFamily="50" charset="-128"/>
              </a:rPr>
              <a:t>Amazon</a:t>
            </a:r>
            <a:endParaRPr kumimoji="1" lang="ja-JP" altLang="en-US" sz="900" dirty="0">
              <a:latin typeface="BIZ UDPゴシック" panose="020B0400000000000000" pitchFamily="50" charset="-128"/>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3B011C12-1F9A-3934-5C00-60F2674B999A}"/>
              </a:ext>
            </a:extLst>
          </p:cNvPr>
          <p:cNvSpPr txBox="1"/>
          <p:nvPr/>
        </p:nvSpPr>
        <p:spPr>
          <a:xfrm>
            <a:off x="10134632" y="3375454"/>
            <a:ext cx="1486969"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（出所）京都大学</a:t>
            </a:r>
          </a:p>
        </p:txBody>
      </p:sp>
      <p:grpSp>
        <p:nvGrpSpPr>
          <p:cNvPr id="3" name="グループ化 2">
            <a:extLst>
              <a:ext uri="{FF2B5EF4-FFF2-40B4-BE49-F238E27FC236}">
                <a16:creationId xmlns:a16="http://schemas.microsoft.com/office/drawing/2014/main" id="{912B1E15-F8C5-9767-6115-B93959500213}"/>
              </a:ext>
            </a:extLst>
          </p:cNvPr>
          <p:cNvGrpSpPr/>
          <p:nvPr/>
        </p:nvGrpSpPr>
        <p:grpSpPr>
          <a:xfrm>
            <a:off x="9339939" y="3771675"/>
            <a:ext cx="2781651" cy="2984965"/>
            <a:chOff x="9983120" y="835927"/>
            <a:chExt cx="2142038" cy="2495994"/>
          </a:xfrm>
        </p:grpSpPr>
        <p:pic>
          <p:nvPicPr>
            <p:cNvPr id="1030" name="Picture 6" descr="Inui">
              <a:extLst>
                <a:ext uri="{FF2B5EF4-FFF2-40B4-BE49-F238E27FC236}">
                  <a16:creationId xmlns:a16="http://schemas.microsoft.com/office/drawing/2014/main" id="{323921D2-52C8-795A-0003-C56BEF0653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3120" y="835927"/>
              <a:ext cx="1866907" cy="2489209"/>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B6FE3788-58C6-216E-9E98-5991BA683E5E}"/>
                </a:ext>
              </a:extLst>
            </p:cNvPr>
            <p:cNvSpPr txBox="1"/>
            <p:nvPr/>
          </p:nvSpPr>
          <p:spPr>
            <a:xfrm rot="16200000">
              <a:off x="11221959" y="2053770"/>
              <a:ext cx="1486969" cy="230832"/>
            </a:xfrm>
            <a:prstGeom prst="rect">
              <a:avLst/>
            </a:prstGeom>
            <a:noFill/>
          </p:spPr>
          <p:txBody>
            <a:bodyPr wrap="square" rtlCol="0">
              <a:spAutoFit/>
            </a:bodyPr>
            <a:lstStyle/>
            <a:p>
              <a:pPr algn="ctr"/>
              <a:r>
                <a:rPr kumimoji="1" lang="ja-JP" altLang="en-US" sz="900" dirty="0">
                  <a:latin typeface="BIZ UDPゴシック" panose="020B0400000000000000" pitchFamily="50" charset="-128"/>
                  <a:ea typeface="BIZ UDPゴシック" panose="020B0400000000000000" pitchFamily="50" charset="-128"/>
                </a:rPr>
                <a:t>（出所）京都大学</a:t>
              </a:r>
            </a:p>
          </p:txBody>
        </p:sp>
        <p:sp>
          <p:nvSpPr>
            <p:cNvPr id="16" name="テキスト ボックス 15">
              <a:extLst>
                <a:ext uri="{FF2B5EF4-FFF2-40B4-BE49-F238E27FC236}">
                  <a16:creationId xmlns:a16="http://schemas.microsoft.com/office/drawing/2014/main" id="{1726CAF9-A08C-3A0F-3795-09F544564682}"/>
                </a:ext>
              </a:extLst>
            </p:cNvPr>
            <p:cNvSpPr txBox="1"/>
            <p:nvPr/>
          </p:nvSpPr>
          <p:spPr>
            <a:xfrm>
              <a:off x="10638189" y="3048826"/>
              <a:ext cx="1486969" cy="283095"/>
            </a:xfrm>
            <a:prstGeom prst="rect">
              <a:avLst/>
            </a:prstGeom>
            <a:noFill/>
          </p:spPr>
          <p:txBody>
            <a:bodyPr wrap="square" rtlCol="0">
              <a:spAutoFit/>
            </a:bodyPr>
            <a:lstStyle/>
            <a:p>
              <a:pPr algn="ctr"/>
              <a:r>
                <a:rPr lang="ja-JP" altLang="en-US" sz="1600" dirty="0">
                  <a:solidFill>
                    <a:schemeClr val="bg1"/>
                  </a:solidFill>
                  <a:latin typeface="BIZ UDPゴシック" panose="020B0400000000000000" pitchFamily="50" charset="-128"/>
                  <a:ea typeface="BIZ UDPゴシック" panose="020B0400000000000000" pitchFamily="50" charset="-128"/>
                </a:rPr>
                <a:t>乾晴行</a:t>
              </a:r>
              <a:r>
                <a:rPr kumimoji="1" lang="ja-JP" altLang="en-US" sz="1600" dirty="0">
                  <a:solidFill>
                    <a:schemeClr val="bg1"/>
                  </a:solidFill>
                  <a:latin typeface="BIZ UDPゴシック" panose="020B0400000000000000" pitchFamily="50" charset="-128"/>
                  <a:ea typeface="BIZ UDPゴシック" panose="020B0400000000000000" pitchFamily="50" charset="-128"/>
                </a:rPr>
                <a:t>教授</a:t>
              </a:r>
            </a:p>
          </p:txBody>
        </p:sp>
      </p:grpSp>
    </p:spTree>
    <p:extLst>
      <p:ext uri="{BB962C8B-B14F-4D97-AF65-F5344CB8AC3E}">
        <p14:creationId xmlns:p14="http://schemas.microsoft.com/office/powerpoint/2010/main" val="2992591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13944" y="2587092"/>
            <a:ext cx="12160469" cy="2877711"/>
          </a:xfrm>
          <a:prstGeom prst="rect">
            <a:avLst/>
          </a:prstGeom>
          <a:solidFill>
            <a:schemeClr val="accent1">
              <a:lumMod val="50000"/>
            </a:schemeClr>
          </a:solidFill>
        </p:spPr>
        <p:txBody>
          <a:bodyPr wrap="square" rtlCol="0">
            <a:spAutoFit/>
          </a:bodyPr>
          <a:lstStyle/>
          <a:p>
            <a:pPr algn="ctr"/>
            <a:r>
              <a:rPr kumimoji="1" lang="ja-JP" altLang="en-US" sz="11500" b="1" dirty="0">
                <a:solidFill>
                  <a:schemeClr val="bg1"/>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ランド研究所</a:t>
            </a:r>
            <a:endParaRPr kumimoji="1" lang="en-US" altLang="ja-JP" sz="11500" b="1" dirty="0">
              <a:solidFill>
                <a:schemeClr val="bg1"/>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endParaRPr lang="en-US" altLang="ja-JP" dirty="0">
              <a:solidFill>
                <a:schemeClr val="bg1"/>
              </a:solidFill>
              <a:latin typeface="Amasis MT Pro Black" panose="02040A04050005020304" pitchFamily="18" charset="0"/>
              <a:ea typeface="BIZ UDPゴシック" panose="020B0400000000000000" pitchFamily="50" charset="-128"/>
            </a:endParaRPr>
          </a:p>
          <a:p>
            <a:pPr algn="ctr"/>
            <a:r>
              <a:rPr lang="ja-JP" altLang="en-US" sz="4800" dirty="0">
                <a:solidFill>
                  <a:schemeClr val="bg1"/>
                </a:solidFill>
                <a:latin typeface="Amasis MT Pro Black" panose="02040A04050005020304" pitchFamily="18" charset="0"/>
                <a:ea typeface="BIZ UDPゴシック" panose="020B0400000000000000" pitchFamily="50" charset="-128"/>
              </a:rPr>
              <a:t>～元祖シンクタンクのイノベーション</a:t>
            </a:r>
            <a:r>
              <a:rPr kumimoji="1" lang="ja-JP" altLang="en-US" sz="4800" dirty="0">
                <a:solidFill>
                  <a:schemeClr val="bg1"/>
                </a:solidFill>
                <a:latin typeface="Amasis MT Pro Black" panose="02040A04050005020304" pitchFamily="18" charset="0"/>
                <a:ea typeface="BIZ UDPゴシック" panose="020B0400000000000000" pitchFamily="50" charset="-128"/>
              </a:rPr>
              <a:t>～</a:t>
            </a: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a:t>
            </a:r>
            <a:r>
              <a:rPr lang="ja-JP" altLang="en-US" sz="3200" dirty="0">
                <a:latin typeface="BIZ UDPゴシック" panose="020B0400000000000000" pitchFamily="50" charset="-128"/>
                <a:ea typeface="BIZ UDPゴシック" panose="020B0400000000000000" pitchFamily="50" charset="-128"/>
              </a:rPr>
              <a:t>４年２月</a:t>
            </a:r>
            <a:r>
              <a:rPr lang="en-US" altLang="ja-JP" sz="3200" dirty="0">
                <a:latin typeface="BIZ UDPゴシック" panose="020B0400000000000000" pitchFamily="50" charset="-128"/>
                <a:ea typeface="BIZ UDPゴシック" panose="020B0400000000000000" pitchFamily="50" charset="-128"/>
              </a:rPr>
              <a:t>2</a:t>
            </a:r>
            <a:r>
              <a:rPr lang="ja-JP" altLang="en-US" sz="3200" dirty="0">
                <a:latin typeface="BIZ UDPゴシック" panose="020B0400000000000000" pitchFamily="50" charset="-128"/>
                <a:ea typeface="BIZ UDPゴシック" panose="020B0400000000000000" pitchFamily="50" charset="-128"/>
              </a:rPr>
              <a:t>６日（月曜日）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pic>
        <p:nvPicPr>
          <p:cNvPr id="9218" name="Picture 2" descr="転ぶ白衣の人のイラスト（男性）">
            <a:extLst>
              <a:ext uri="{FF2B5EF4-FFF2-40B4-BE49-F238E27FC236}">
                <a16:creationId xmlns:a16="http://schemas.microsoft.com/office/drawing/2014/main" id="{FBAE8A41-013E-CEB0-46AF-8494028CA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1187" y="844146"/>
            <a:ext cx="2498059" cy="2700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848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50902"/>
            <a:ext cx="6064897" cy="6029221"/>
          </a:xfrm>
          <a:prstGeom prst="rect">
            <a:avLst/>
          </a:prstGeom>
        </p:spPr>
      </p:pic>
    </p:spTree>
    <p:extLst>
      <p:ext uri="{BB962C8B-B14F-4D97-AF65-F5344CB8AC3E}">
        <p14:creationId xmlns:p14="http://schemas.microsoft.com/office/powerpoint/2010/main" val="3860754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CDC4DF28-D641-5F4F-D9BD-472C5CCE185C}"/>
              </a:ext>
            </a:extLst>
          </p:cNvPr>
          <p:cNvSpPr/>
          <p:nvPr/>
        </p:nvSpPr>
        <p:spPr>
          <a:xfrm>
            <a:off x="4670618" y="468450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pic>
        <p:nvPicPr>
          <p:cNvPr id="7170" name="Picture 2" descr="初日の出と富士山のイラスト（2024年）">
            <a:extLst>
              <a:ext uri="{FF2B5EF4-FFF2-40B4-BE49-F238E27FC236}">
                <a16:creationId xmlns:a16="http://schemas.microsoft.com/office/drawing/2014/main" id="{DD47EF61-B8D1-2CD1-4B3D-91700C318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544" y="1657054"/>
            <a:ext cx="3201420" cy="320142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777990" y="5121252"/>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413436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ハイエントロピー・ナノ粒子</a:t>
            </a:r>
          </a:p>
        </p:txBody>
      </p:sp>
      <p:pic>
        <p:nvPicPr>
          <p:cNvPr id="3" name="図 2">
            <a:extLst>
              <a:ext uri="{FF2B5EF4-FFF2-40B4-BE49-F238E27FC236}">
                <a16:creationId xmlns:a16="http://schemas.microsoft.com/office/drawing/2014/main" id="{4062AE96-AF6D-03C8-F667-7D8D2D221CBD}"/>
              </a:ext>
            </a:extLst>
          </p:cNvPr>
          <p:cNvPicPr>
            <a:picLocks noChangeAspect="1"/>
          </p:cNvPicPr>
          <p:nvPr/>
        </p:nvPicPr>
        <p:blipFill>
          <a:blip r:embed="rId3"/>
          <a:stretch>
            <a:fillRect/>
          </a:stretch>
        </p:blipFill>
        <p:spPr>
          <a:xfrm>
            <a:off x="0" y="649945"/>
            <a:ext cx="12192000" cy="6052387"/>
          </a:xfrm>
          <a:prstGeom prst="rect">
            <a:avLst/>
          </a:prstGeom>
        </p:spPr>
      </p:pic>
      <p:sp>
        <p:nvSpPr>
          <p:cNvPr id="8" name="テキスト ボックス 7">
            <a:extLst>
              <a:ext uri="{FF2B5EF4-FFF2-40B4-BE49-F238E27FC236}">
                <a16:creationId xmlns:a16="http://schemas.microsoft.com/office/drawing/2014/main" id="{B3BE9BED-9113-C563-A903-85A33F8522D7}"/>
              </a:ext>
            </a:extLst>
          </p:cNvPr>
          <p:cNvSpPr txBox="1"/>
          <p:nvPr/>
        </p:nvSpPr>
        <p:spPr>
          <a:xfrm>
            <a:off x="9457037" y="5994446"/>
            <a:ext cx="2611395" cy="707886"/>
          </a:xfrm>
          <a:prstGeom prst="rect">
            <a:avLst/>
          </a:prstGeom>
          <a:solidFill>
            <a:schemeClr val="accent2">
              <a:lumMod val="40000"/>
              <a:lumOff val="60000"/>
            </a:schemeClr>
          </a:solidFill>
        </p:spPr>
        <p:txBody>
          <a:bodyPr wrap="square">
            <a:spAutoFit/>
          </a:bodyPr>
          <a:lstStyle/>
          <a:p>
            <a:r>
              <a:rPr lang="ja-JP" altLang="en-US" sz="800" dirty="0">
                <a:latin typeface="BIZ UDPゴシック" panose="020B0400000000000000" pitchFamily="50" charset="-128"/>
                <a:ea typeface="BIZ UDPゴシック" panose="020B0400000000000000" pitchFamily="50" charset="-128"/>
                <a:cs typeface="ADLaM Display" panose="02010000000000000000" pitchFamily="2" charset="0"/>
              </a:rPr>
              <a:t>（出所）</a:t>
            </a:r>
            <a:r>
              <a:rPr lang="en-US" altLang="ja-JP" sz="800" i="0" dirty="0">
                <a:solidFill>
                  <a:srgbClr val="1A1A1A"/>
                </a:solidFill>
                <a:effectLst/>
                <a:latin typeface="BIZ UDPゴシック" panose="020B0400000000000000" pitchFamily="50" charset="-128"/>
                <a:ea typeface="BIZ UDPゴシック" panose="020B0400000000000000" pitchFamily="50" charset="-128"/>
                <a:cs typeface="ADLaM Display" panose="02010000000000000000" pitchFamily="2" charset="0"/>
              </a:rPr>
              <a:t>High-entropy nanoparticles: Synthesis-structure-property relationships and data-driven discovery</a:t>
            </a:r>
            <a:r>
              <a:rPr lang="ja-JP" altLang="en-US"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rPr>
              <a:t>　</a:t>
            </a:r>
            <a:r>
              <a:rPr lang="en-US" altLang="ja-JP"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rPr>
              <a:t>https://www.science.org/doi/10.1126/science.abn3103</a:t>
            </a:r>
            <a:endParaRPr lang="ja-JP" altLang="en-US"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endParaRPr>
          </a:p>
        </p:txBody>
      </p:sp>
    </p:spTree>
    <p:extLst>
      <p:ext uri="{BB962C8B-B14F-4D97-AF65-F5344CB8AC3E}">
        <p14:creationId xmlns:p14="http://schemas.microsoft.com/office/powerpoint/2010/main" val="198471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図2 ナノポーラス超多元触媒の作製方法 アルミ前駆体の急冷リボン材をアルカリ溶液（水酸化ナトリウム溶液）に入れると ナノポーラス超多元触媒ができます。 孔のサイズは約5ナノメートルで比表面積が大きく、表面が活性なため さまざまな用途が期待されます。">
            <a:extLst>
              <a:ext uri="{FF2B5EF4-FFF2-40B4-BE49-F238E27FC236}">
                <a16:creationId xmlns:a16="http://schemas.microsoft.com/office/drawing/2014/main" id="{4863E1ED-1748-D376-D99F-F90CA7716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86167"/>
            <a:ext cx="7693820" cy="2123928"/>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ナノポーラス超多元触媒</a:t>
            </a:r>
          </a:p>
        </p:txBody>
      </p:sp>
      <p:pic>
        <p:nvPicPr>
          <p:cNvPr id="3074" name="Picture 2" descr="図1 ナノポーラス超多元触媒の模式図 多様な元素が均一に分布して構成されています。">
            <a:extLst>
              <a:ext uri="{FF2B5EF4-FFF2-40B4-BE49-F238E27FC236}">
                <a16:creationId xmlns:a16="http://schemas.microsoft.com/office/drawing/2014/main" id="{51EA14DB-75C9-EB99-DAFE-829BD7AEA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46846"/>
            <a:ext cx="4760843" cy="3626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図3 14元素ナノポーラス超多元触媒のX線マッピング像 電子顕微鏡のX線分析機能を使って、各元素の分布を調べた結果です。 均一に元素が分布していることが確認できます。">
            <a:extLst>
              <a:ext uri="{FF2B5EF4-FFF2-40B4-BE49-F238E27FC236}">
                <a16:creationId xmlns:a16="http://schemas.microsoft.com/office/drawing/2014/main" id="{EEE06BB4-72C0-9349-A832-AD272EF411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4530" y="846847"/>
            <a:ext cx="7577470" cy="363932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6D085ED-6C39-FAFE-382A-CBF4D0A532EB}"/>
              </a:ext>
            </a:extLst>
          </p:cNvPr>
          <p:cNvSpPr txBox="1"/>
          <p:nvPr/>
        </p:nvSpPr>
        <p:spPr>
          <a:xfrm>
            <a:off x="3051313" y="3227768"/>
            <a:ext cx="6102626" cy="369332"/>
          </a:xfrm>
          <a:prstGeom prst="rect">
            <a:avLst/>
          </a:prstGeom>
          <a:noFill/>
        </p:spPr>
        <p:txBody>
          <a:bodyPr wrap="square">
            <a:spAutoFit/>
          </a:bodyPr>
          <a:lstStyle/>
          <a:p>
            <a:r>
              <a:rPr lang="en-US" altLang="ja-JP" b="0" i="0" dirty="0">
                <a:solidFill>
                  <a:srgbClr val="333333"/>
                </a:solidFill>
                <a:effectLst/>
                <a:latin typeface="Noto Sans JP"/>
              </a:rPr>
              <a:t>14</a:t>
            </a:r>
            <a:r>
              <a:rPr lang="ja-JP" altLang="en-US" b="0" i="0" dirty="0">
                <a:solidFill>
                  <a:srgbClr val="333333"/>
                </a:solidFill>
                <a:effectLst/>
                <a:latin typeface="Noto Sans JP"/>
              </a:rPr>
              <a:t>元素ナノポーラス超多元触媒の</a:t>
            </a:r>
            <a:r>
              <a:rPr lang="en-US" altLang="ja-JP" b="0" i="0" dirty="0">
                <a:solidFill>
                  <a:srgbClr val="333333"/>
                </a:solidFill>
                <a:effectLst/>
                <a:latin typeface="Noto Sans JP"/>
              </a:rPr>
              <a:t>X</a:t>
            </a:r>
            <a:r>
              <a:rPr lang="ja-JP" altLang="en-US" b="0" i="0" dirty="0">
                <a:solidFill>
                  <a:srgbClr val="333333"/>
                </a:solidFill>
                <a:effectLst/>
                <a:latin typeface="Noto Sans JP"/>
              </a:rPr>
              <a:t>線マッピング像</a:t>
            </a:r>
            <a:endParaRPr lang="ja-JP" altLang="en-US" dirty="0"/>
          </a:p>
        </p:txBody>
      </p:sp>
      <p:sp>
        <p:nvSpPr>
          <p:cNvPr id="5" name="テキスト ボックス 4">
            <a:extLst>
              <a:ext uri="{FF2B5EF4-FFF2-40B4-BE49-F238E27FC236}">
                <a16:creationId xmlns:a16="http://schemas.microsoft.com/office/drawing/2014/main" id="{330A4EE9-7647-10CC-1079-0A52E7950197}"/>
              </a:ext>
            </a:extLst>
          </p:cNvPr>
          <p:cNvSpPr txBox="1"/>
          <p:nvPr/>
        </p:nvSpPr>
        <p:spPr>
          <a:xfrm>
            <a:off x="4760843" y="1208199"/>
            <a:ext cx="1789043" cy="400110"/>
          </a:xfrm>
          <a:prstGeom prst="rect">
            <a:avLst/>
          </a:prstGeom>
          <a:noFill/>
        </p:spPr>
        <p:txBody>
          <a:bodyPr wrap="square">
            <a:spAutoFit/>
          </a:bodyPr>
          <a:lstStyle/>
          <a:p>
            <a:r>
              <a:rPr lang="en-US" altLang="ja-JP" sz="1000" b="0" i="0" dirty="0">
                <a:solidFill>
                  <a:schemeClr val="bg1"/>
                </a:solidFill>
                <a:effectLst/>
                <a:latin typeface="Noto Sans JP"/>
              </a:rPr>
              <a:t>14</a:t>
            </a:r>
            <a:r>
              <a:rPr lang="ja-JP" altLang="en-US" sz="1000" b="0" i="0" dirty="0">
                <a:solidFill>
                  <a:schemeClr val="bg1"/>
                </a:solidFill>
                <a:effectLst/>
                <a:latin typeface="Noto Sans JP"/>
              </a:rPr>
              <a:t>元素ナノポーラス超多元触媒の</a:t>
            </a:r>
            <a:r>
              <a:rPr lang="en-US" altLang="ja-JP" sz="1000" b="0" i="0" dirty="0">
                <a:solidFill>
                  <a:schemeClr val="bg1"/>
                </a:solidFill>
                <a:effectLst/>
                <a:latin typeface="Noto Sans JP"/>
              </a:rPr>
              <a:t>X</a:t>
            </a:r>
            <a:r>
              <a:rPr lang="ja-JP" altLang="en-US" sz="1000" b="0" i="0" dirty="0">
                <a:solidFill>
                  <a:schemeClr val="bg1"/>
                </a:solidFill>
                <a:effectLst/>
                <a:latin typeface="Noto Sans JP"/>
              </a:rPr>
              <a:t>線マッピング像</a:t>
            </a:r>
            <a:endParaRPr lang="ja-JP" altLang="en-US" sz="1000" dirty="0">
              <a:solidFill>
                <a:schemeClr val="bg1"/>
              </a:solidFill>
            </a:endParaRPr>
          </a:p>
        </p:txBody>
      </p:sp>
      <p:sp>
        <p:nvSpPr>
          <p:cNvPr id="8" name="テキスト ボックス 7">
            <a:extLst>
              <a:ext uri="{FF2B5EF4-FFF2-40B4-BE49-F238E27FC236}">
                <a16:creationId xmlns:a16="http://schemas.microsoft.com/office/drawing/2014/main" id="{C4888235-1272-62BA-A977-54715917D305}"/>
              </a:ext>
            </a:extLst>
          </p:cNvPr>
          <p:cNvSpPr txBox="1"/>
          <p:nvPr/>
        </p:nvSpPr>
        <p:spPr>
          <a:xfrm>
            <a:off x="218661" y="545357"/>
            <a:ext cx="3787734" cy="338554"/>
          </a:xfrm>
          <a:prstGeom prst="rect">
            <a:avLst/>
          </a:prstGeom>
          <a:noFill/>
        </p:spPr>
        <p:txBody>
          <a:bodyPr wrap="square">
            <a:spAutoFit/>
          </a:bodyPr>
          <a:lstStyle/>
          <a:p>
            <a:pPr algn="ct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ナノポーラス超多元触媒の模式図</a:t>
            </a:r>
            <a:endParaRPr lang="ja-JP" altLang="en-US" sz="16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F6201D9E-4473-3595-D03B-A9BCAD3633A3}"/>
              </a:ext>
            </a:extLst>
          </p:cNvPr>
          <p:cNvSpPr txBox="1"/>
          <p:nvPr/>
        </p:nvSpPr>
        <p:spPr>
          <a:xfrm>
            <a:off x="3048732" y="6583803"/>
            <a:ext cx="6094535" cy="246221"/>
          </a:xfrm>
          <a:prstGeom prst="rect">
            <a:avLst/>
          </a:prstGeom>
          <a:noFill/>
        </p:spPr>
        <p:txBody>
          <a:bodyPr wrap="square">
            <a:spAutoFit/>
          </a:bodyPr>
          <a:lstStyle/>
          <a:p>
            <a:pPr algn="ctr"/>
            <a:r>
              <a:rPr lang="ja-JP" altLang="en-US" sz="1000" b="0" i="0" dirty="0">
                <a:effectLst/>
                <a:latin typeface="BIZ UDPゴシック" panose="020B0400000000000000" pitchFamily="50" charset="-128"/>
                <a:ea typeface="BIZ UDPゴシック" panose="020B0400000000000000" pitchFamily="50" charset="-128"/>
              </a:rPr>
              <a:t>（出所）東京工業大学　</a:t>
            </a:r>
            <a:r>
              <a:rPr lang="en-US" altLang="ja-JP" sz="1000" b="0" i="0" dirty="0">
                <a:effectLst/>
                <a:latin typeface="BIZ UDPゴシック" panose="020B0400000000000000" pitchFamily="50" charset="-128"/>
                <a:ea typeface="BIZ UDPゴシック" panose="020B0400000000000000" pitchFamily="50" charset="-128"/>
                <a:hlinkClick r:id="rId6"/>
              </a:rPr>
              <a:t>https://www.titech.ac.jp/news/2021/061714</a:t>
            </a:r>
            <a:r>
              <a:rPr lang="ja-JP" altLang="en-US" sz="1000" b="0" i="0" dirty="0">
                <a:effectLst/>
                <a:latin typeface="BIZ UDPゴシック" panose="020B0400000000000000" pitchFamily="50" charset="-128"/>
                <a:ea typeface="BIZ UDPゴシック" panose="020B0400000000000000" pitchFamily="50" charset="-128"/>
              </a:rPr>
              <a:t>　</a:t>
            </a:r>
            <a:endParaRPr lang="ja-JP" altLang="en-US" sz="10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9BEA4B63-ADF8-2202-BAAB-29026B55B62C}"/>
              </a:ext>
            </a:extLst>
          </p:cNvPr>
          <p:cNvSpPr txBox="1"/>
          <p:nvPr/>
        </p:nvSpPr>
        <p:spPr>
          <a:xfrm>
            <a:off x="7995684" y="4772638"/>
            <a:ext cx="4008474" cy="1600438"/>
          </a:xfrm>
          <a:prstGeom prst="rect">
            <a:avLst/>
          </a:prstGeom>
          <a:noFill/>
        </p:spPr>
        <p:txBody>
          <a:bodyPr wrap="square">
            <a:spAutoFit/>
          </a:bodyPr>
          <a:lstStyle/>
          <a:p>
            <a:r>
              <a:rPr lang="ja-JP" altLang="en-US" sz="1400" dirty="0">
                <a:latin typeface="BIZ UDPゴシック" panose="020B0400000000000000" pitchFamily="50" charset="-128"/>
                <a:ea typeface="BIZ UDPゴシック" panose="020B0400000000000000" pitchFamily="50" charset="-128"/>
              </a:rPr>
              <a:t>■</a:t>
            </a:r>
            <a:r>
              <a:rPr lang="en-US" altLang="ja-JP" sz="1400" dirty="0">
                <a:latin typeface="BIZ UDPゴシック" panose="020B0400000000000000" pitchFamily="50" charset="-128"/>
                <a:ea typeface="BIZ UDPゴシック" panose="020B0400000000000000" pitchFamily="50" charset="-128"/>
              </a:rPr>
              <a:t>10</a:t>
            </a:r>
            <a:r>
              <a:rPr lang="ja-JP" altLang="en-US" sz="1400" dirty="0">
                <a:latin typeface="BIZ UDPゴシック" panose="020B0400000000000000" pitchFamily="50" charset="-128"/>
                <a:ea typeface="BIZ UDPゴシック" panose="020B0400000000000000" pitchFamily="50" charset="-128"/>
              </a:rPr>
              <a:t>元素以上で構成される均一な合金は作製が困難だったが、</a:t>
            </a:r>
            <a:r>
              <a:rPr lang="en-US" altLang="ja-JP" sz="1400" dirty="0">
                <a:latin typeface="BIZ UDPゴシック" panose="020B0400000000000000" pitchFamily="50" charset="-128"/>
                <a:ea typeface="BIZ UDPゴシック" panose="020B0400000000000000" pitchFamily="50" charset="-128"/>
              </a:rPr>
              <a:t>14</a:t>
            </a:r>
            <a:r>
              <a:rPr lang="ja-JP" altLang="en-US" sz="1400" dirty="0">
                <a:latin typeface="BIZ UDPゴシック" panose="020B0400000000000000" pitchFamily="50" charset="-128"/>
                <a:ea typeface="BIZ UDPゴシック" panose="020B0400000000000000" pitchFamily="50" charset="-128"/>
              </a:rPr>
              <a:t>元素を均一に含んだアルミ合金を作製しアルカリ溶液中でアルミを優先的に溶かすという簡便な方法で作製。</a:t>
            </a:r>
            <a:endParaRPr lang="en-US" altLang="ja-JP" sz="1400" dirty="0">
              <a:latin typeface="BIZ UDPゴシック" panose="020B0400000000000000" pitchFamily="50" charset="-128"/>
              <a:ea typeface="BIZ UDPゴシック" panose="020B0400000000000000" pitchFamily="50" charset="-128"/>
            </a:endParaRPr>
          </a:p>
          <a:p>
            <a:endParaRPr lang="ja-JP" altLang="en-US"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■多元素重畳効果（カクテル効果）により、水の電気分解用電極材として優れた特性を持つ。</a:t>
            </a:r>
          </a:p>
        </p:txBody>
      </p:sp>
    </p:spTree>
    <p:extLst>
      <p:ext uri="{BB962C8B-B14F-4D97-AF65-F5344CB8AC3E}">
        <p14:creationId xmlns:p14="http://schemas.microsoft.com/office/powerpoint/2010/main" val="711228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ハイエントロピー２</a:t>
            </a:r>
            <a:r>
              <a:rPr kumimoji="1" lang="en-US" altLang="ja-JP" sz="2400" b="1" dirty="0">
                <a:solidFill>
                  <a:schemeClr val="bg1"/>
                </a:solidFill>
                <a:latin typeface="BIZ UDPゴシック" panose="020B0400000000000000" pitchFamily="50" charset="-128"/>
                <a:ea typeface="BIZ UDPゴシック" panose="020B0400000000000000" pitchFamily="50" charset="-128"/>
              </a:rPr>
              <a:t>D</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カーバイド</a:t>
            </a:r>
          </a:p>
        </p:txBody>
      </p:sp>
      <p:sp>
        <p:nvSpPr>
          <p:cNvPr id="6" name="テキスト ボックス 5">
            <a:extLst>
              <a:ext uri="{FF2B5EF4-FFF2-40B4-BE49-F238E27FC236}">
                <a16:creationId xmlns:a16="http://schemas.microsoft.com/office/drawing/2014/main" id="{8B0B670E-7719-DC3A-B127-62F79FEC221B}"/>
              </a:ext>
            </a:extLst>
          </p:cNvPr>
          <p:cNvSpPr txBox="1"/>
          <p:nvPr/>
        </p:nvSpPr>
        <p:spPr>
          <a:xfrm>
            <a:off x="0" y="458090"/>
            <a:ext cx="12192000" cy="338554"/>
          </a:xfrm>
          <a:prstGeom prst="rect">
            <a:avLst/>
          </a:prstGeom>
          <a:solidFill>
            <a:srgbClr val="FFC000"/>
          </a:solid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多元素を二次元形状（シート）にして様々な産業利用を探索</a:t>
            </a:r>
          </a:p>
        </p:txBody>
      </p:sp>
      <p:pic>
        <p:nvPicPr>
          <p:cNvPr id="6146" name="Picture 2">
            <a:extLst>
              <a:ext uri="{FF2B5EF4-FFF2-40B4-BE49-F238E27FC236}">
                <a16:creationId xmlns:a16="http://schemas.microsoft.com/office/drawing/2014/main" id="{0617749A-9288-A38C-8FB0-F3107FF7B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03" y="1395769"/>
            <a:ext cx="11179002" cy="486794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73D6469-0799-48E7-8210-BE72ACCE93D2}"/>
              </a:ext>
            </a:extLst>
          </p:cNvPr>
          <p:cNvSpPr txBox="1"/>
          <p:nvPr/>
        </p:nvSpPr>
        <p:spPr>
          <a:xfrm>
            <a:off x="3047114" y="6596390"/>
            <a:ext cx="6097772" cy="261610"/>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rPr>
              <a:t>https://www.nanowerk.com/nanotechnology-news2/newsid=58470.php</a:t>
            </a:r>
            <a:endParaRPr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81766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図1">
            <a:extLst>
              <a:ext uri="{FF2B5EF4-FFF2-40B4-BE49-F238E27FC236}">
                <a16:creationId xmlns:a16="http://schemas.microsoft.com/office/drawing/2014/main" id="{E36A8788-B65C-44D0-8ED3-C1DA06D7B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896" y="4474557"/>
            <a:ext cx="8477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340E1252-43B0-4A9D-BC21-E387EE4D8444}"/>
              </a:ext>
            </a:extLst>
          </p:cNvPr>
          <p:cNvPicPr>
            <a:picLocks noChangeAspect="1"/>
          </p:cNvPicPr>
          <p:nvPr/>
        </p:nvPicPr>
        <p:blipFill>
          <a:blip r:embed="rId3"/>
          <a:stretch>
            <a:fillRect/>
          </a:stretch>
        </p:blipFill>
        <p:spPr>
          <a:xfrm>
            <a:off x="2726034" y="2157757"/>
            <a:ext cx="7294025" cy="2101668"/>
          </a:xfrm>
          <a:prstGeom prst="rect">
            <a:avLst/>
          </a:prstGeom>
        </p:spPr>
      </p:pic>
      <p:sp>
        <p:nvSpPr>
          <p:cNvPr id="59" name="テキスト ボックス 58">
            <a:extLst>
              <a:ext uri="{FF2B5EF4-FFF2-40B4-BE49-F238E27FC236}">
                <a16:creationId xmlns:a16="http://schemas.microsoft.com/office/drawing/2014/main" id="{D7F5E163-5ADB-4665-A861-D56024F3348C}"/>
              </a:ext>
            </a:extLst>
          </p:cNvPr>
          <p:cNvSpPr txBox="1"/>
          <p:nvPr/>
        </p:nvSpPr>
        <p:spPr>
          <a:xfrm>
            <a:off x="111967" y="452867"/>
            <a:ext cx="12080033" cy="523220"/>
          </a:xfrm>
          <a:prstGeom prst="rect">
            <a:avLst/>
          </a:prstGeom>
          <a:noFill/>
        </p:spPr>
        <p:txBody>
          <a:bodyPr wrap="square">
            <a:spAutoFit/>
          </a:bodyPr>
          <a:lstStyle/>
          <a:p>
            <a:pPr algn="ctr"/>
            <a:r>
              <a:rPr lang="ja-JP" altLang="en-US" sz="2800" b="1" i="0" dirty="0">
                <a:solidFill>
                  <a:srgbClr val="333333"/>
                </a:solidFill>
                <a:effectLst/>
                <a:latin typeface="Amasis MT Pro Medium" panose="02040604050005020304" pitchFamily="18" charset="0"/>
                <a:ea typeface="Meiryo" panose="020B0604030504040204" pitchFamily="50" charset="-128"/>
              </a:rPr>
              <a:t>次世代の電子材料グラファイト層間化合物（</a:t>
            </a:r>
            <a:r>
              <a:rPr lang="en-US" altLang="ja-JP" sz="2800" b="1" i="0" dirty="0">
                <a:solidFill>
                  <a:srgbClr val="333333"/>
                </a:solidFill>
                <a:effectLst/>
                <a:latin typeface="Amasis MT Pro Medium" panose="02040604050005020304" pitchFamily="18" charset="0"/>
                <a:ea typeface="Meiryo" panose="020B0604030504040204" pitchFamily="50" charset="-128"/>
              </a:rPr>
              <a:t>GIC</a:t>
            </a:r>
            <a:r>
              <a:rPr lang="ja-JP" altLang="en-US" sz="2800" b="1" i="0" dirty="0">
                <a:solidFill>
                  <a:srgbClr val="333333"/>
                </a:solidFill>
                <a:effectLst/>
                <a:latin typeface="Amasis MT Pro Medium" panose="02040604050005020304" pitchFamily="18" charset="0"/>
                <a:ea typeface="Meiryo" panose="020B0604030504040204" pitchFamily="50" charset="-128"/>
              </a:rPr>
              <a:t>）の高速合成法を開発</a:t>
            </a:r>
          </a:p>
        </p:txBody>
      </p:sp>
      <p:sp>
        <p:nvSpPr>
          <p:cNvPr id="61" name="テキスト ボックス 60">
            <a:extLst>
              <a:ext uri="{FF2B5EF4-FFF2-40B4-BE49-F238E27FC236}">
                <a16:creationId xmlns:a16="http://schemas.microsoft.com/office/drawing/2014/main" id="{C1A4B4E3-A977-42C5-9922-5AC201E82B90}"/>
              </a:ext>
            </a:extLst>
          </p:cNvPr>
          <p:cNvSpPr txBox="1"/>
          <p:nvPr/>
        </p:nvSpPr>
        <p:spPr>
          <a:xfrm>
            <a:off x="241041" y="1125765"/>
            <a:ext cx="11709917" cy="923330"/>
          </a:xfrm>
          <a:prstGeom prst="rect">
            <a:avLst/>
          </a:prstGeom>
          <a:noFill/>
        </p:spPr>
        <p:txBody>
          <a:bodyPr wrap="square">
            <a:spAutoFit/>
          </a:bodyPr>
          <a:lstStyle/>
          <a:p>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従来では合成が困難であった</a:t>
            </a:r>
            <a:r>
              <a:rPr lang="en-US" altLang="ja-JP" dirty="0">
                <a:latin typeface="ADLaM Display" panose="02010000000000000000" pitchFamily="2" charset="0"/>
                <a:ea typeface="ADLaM Display" panose="02010000000000000000" pitchFamily="2" charset="0"/>
                <a:cs typeface="ADLaM Display" panose="02010000000000000000" pitchFamily="2" charset="0"/>
              </a:rPr>
              <a:t>GIC</a:t>
            </a:r>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は、金属ナトリウム</a:t>
            </a:r>
            <a:r>
              <a:rPr lang="en-US" altLang="ja-JP" dirty="0">
                <a:latin typeface="ADLaM Display" panose="02010000000000000000" pitchFamily="2" charset="0"/>
                <a:ea typeface="ADLaM Display" panose="02010000000000000000" pitchFamily="2" charset="0"/>
                <a:cs typeface="ADLaM Display" panose="02010000000000000000" pitchFamily="2" charset="0"/>
              </a:rPr>
              <a:t>(Na)</a:t>
            </a:r>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の存在下で容易に生成できる。</a:t>
            </a:r>
            <a:endParaRPr lang="en-US" altLang="ja-JP" dirty="0">
              <a:latin typeface="ADLaM Display" panose="02010000000000000000" pitchFamily="2" charset="0"/>
              <a:ea typeface="ADLaM Display" panose="02010000000000000000" pitchFamily="2" charset="0"/>
              <a:cs typeface="ADLaM Display" panose="02010000000000000000" pitchFamily="2" charset="0"/>
            </a:endParaRPr>
          </a:p>
          <a:p>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この</a:t>
            </a:r>
            <a:r>
              <a:rPr lang="en-US" altLang="ja-JP" dirty="0">
                <a:latin typeface="ADLaM Display" panose="02010000000000000000" pitchFamily="2" charset="0"/>
                <a:ea typeface="ADLaM Display" panose="02010000000000000000" pitchFamily="2" charset="0"/>
                <a:cs typeface="ADLaM Display" panose="02010000000000000000" pitchFamily="2" charset="0"/>
              </a:rPr>
              <a:t>Na</a:t>
            </a:r>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の効果は、</a:t>
            </a:r>
            <a:r>
              <a:rPr lang="en-US" altLang="ja-JP" dirty="0">
                <a:latin typeface="ADLaM Display" panose="02010000000000000000" pitchFamily="2" charset="0"/>
                <a:ea typeface="ADLaM Display" panose="02010000000000000000" pitchFamily="2" charset="0"/>
                <a:cs typeface="ADLaM Display" panose="02010000000000000000" pitchFamily="2" charset="0"/>
              </a:rPr>
              <a:t>Li</a:t>
            </a:r>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や</a:t>
            </a:r>
            <a:r>
              <a:rPr lang="en-US" altLang="ja-JP" dirty="0">
                <a:latin typeface="ADLaM Display" panose="02010000000000000000" pitchFamily="2" charset="0"/>
                <a:ea typeface="ADLaM Display" panose="02010000000000000000" pitchFamily="2" charset="0"/>
                <a:cs typeface="ADLaM Display" panose="02010000000000000000" pitchFamily="2" charset="0"/>
              </a:rPr>
              <a:t>K</a:t>
            </a:r>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などのアルカリ金属（</a:t>
            </a:r>
            <a:r>
              <a:rPr lang="en-US" altLang="ja-JP" dirty="0">
                <a:latin typeface="ADLaM Display" panose="02010000000000000000" pitchFamily="2" charset="0"/>
                <a:ea typeface="ADLaM Display" panose="02010000000000000000" pitchFamily="2" charset="0"/>
                <a:cs typeface="ADLaM Display" panose="02010000000000000000" pitchFamily="2" charset="0"/>
              </a:rPr>
              <a:t>AM</a:t>
            </a:r>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）や</a:t>
            </a:r>
            <a:r>
              <a:rPr lang="en-US" altLang="ja-JP" dirty="0">
                <a:latin typeface="ADLaM Display" panose="02010000000000000000" pitchFamily="2" charset="0"/>
                <a:ea typeface="ADLaM Display" panose="02010000000000000000" pitchFamily="2" charset="0"/>
                <a:cs typeface="ADLaM Display" panose="02010000000000000000" pitchFamily="2" charset="0"/>
              </a:rPr>
              <a:t>Sr</a:t>
            </a:r>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や</a:t>
            </a:r>
            <a:r>
              <a:rPr lang="en-US" altLang="ja-JP" dirty="0">
                <a:latin typeface="ADLaM Display" panose="02010000000000000000" pitchFamily="2" charset="0"/>
                <a:ea typeface="ADLaM Display" panose="02010000000000000000" pitchFamily="2" charset="0"/>
                <a:cs typeface="ADLaM Display" panose="02010000000000000000" pitchFamily="2" charset="0"/>
              </a:rPr>
              <a:t>Ba</a:t>
            </a:r>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などのアルカリ土類金属（</a:t>
            </a:r>
            <a:r>
              <a:rPr lang="en-US" altLang="ja-JP" dirty="0">
                <a:latin typeface="ADLaM Display" panose="02010000000000000000" pitchFamily="2" charset="0"/>
                <a:ea typeface="ADLaM Display" panose="02010000000000000000" pitchFamily="2" charset="0"/>
                <a:cs typeface="ADLaM Display" panose="02010000000000000000" pitchFamily="2" charset="0"/>
              </a:rPr>
              <a:t>AE</a:t>
            </a:r>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）の</a:t>
            </a:r>
            <a:r>
              <a:rPr lang="en-US" altLang="ja-JP" dirty="0">
                <a:latin typeface="ADLaM Display" panose="02010000000000000000" pitchFamily="2" charset="0"/>
                <a:ea typeface="ADLaM Display" panose="02010000000000000000" pitchFamily="2" charset="0"/>
                <a:cs typeface="ADLaM Display" panose="02010000000000000000" pitchFamily="2" charset="0"/>
              </a:rPr>
              <a:t>GIC(AM-GIC, AE-GIC)</a:t>
            </a:r>
            <a:r>
              <a:rPr lang="ja-JP" altLang="en-US" dirty="0">
                <a:latin typeface="ADLaM Display" panose="02010000000000000000" pitchFamily="2" charset="0"/>
                <a:ea typeface="BIZ UDPゴシック" panose="020B0400000000000000" pitchFamily="50" charset="-128"/>
                <a:cs typeface="ADLaM Display" panose="02010000000000000000" pitchFamily="2" charset="0"/>
              </a:rPr>
              <a:t>の生成にも有効。</a:t>
            </a:r>
          </a:p>
        </p:txBody>
      </p:sp>
      <p:sp>
        <p:nvSpPr>
          <p:cNvPr id="10" name="テキスト ボックス 9">
            <a:extLst>
              <a:ext uri="{FF2B5EF4-FFF2-40B4-BE49-F238E27FC236}">
                <a16:creationId xmlns:a16="http://schemas.microsoft.com/office/drawing/2014/main" id="{C41358C5-407F-4EF2-95B3-8CE8F14E8C09}"/>
              </a:ext>
            </a:extLst>
          </p:cNvPr>
          <p:cNvSpPr txBox="1"/>
          <p:nvPr/>
        </p:nvSpPr>
        <p:spPr>
          <a:xfrm rot="19092782">
            <a:off x="272388" y="4495177"/>
            <a:ext cx="2472613" cy="369332"/>
          </a:xfrm>
          <a:prstGeom prst="rect">
            <a:avLst/>
          </a:prstGeom>
          <a:noFill/>
        </p:spPr>
        <p:txBody>
          <a:bodyPr wrap="square" rtlCol="0">
            <a:spAutoFit/>
          </a:bodyPr>
          <a:lstStyle/>
          <a:p>
            <a:r>
              <a:rPr kumimoji="1" lang="ja-JP" altLang="en-US" dirty="0">
                <a:latin typeface="UD デジタル 教科書体 NK-B" panose="02020700000000000000" pitchFamily="18" charset="-128"/>
                <a:ea typeface="UD デジタル 教科書体 NK-B" panose="02020700000000000000" pitchFamily="18" charset="-128"/>
              </a:rPr>
              <a:t>リチウム電池の電極材</a:t>
            </a:r>
          </a:p>
        </p:txBody>
      </p:sp>
      <p:sp>
        <p:nvSpPr>
          <p:cNvPr id="73" name="テキスト ボックス 72">
            <a:extLst>
              <a:ext uri="{FF2B5EF4-FFF2-40B4-BE49-F238E27FC236}">
                <a16:creationId xmlns:a16="http://schemas.microsoft.com/office/drawing/2014/main" id="{1BE29A9B-AD18-4E30-B6B8-022222858403}"/>
              </a:ext>
            </a:extLst>
          </p:cNvPr>
          <p:cNvSpPr txBox="1"/>
          <p:nvPr/>
        </p:nvSpPr>
        <p:spPr>
          <a:xfrm>
            <a:off x="0" y="6500221"/>
            <a:ext cx="6033797" cy="369332"/>
          </a:xfrm>
          <a:prstGeom prst="rect">
            <a:avLst/>
          </a:prstGeom>
          <a:noFill/>
        </p:spPr>
        <p:txBody>
          <a:bodyPr wrap="square">
            <a:spAutoFit/>
          </a:bodyPr>
          <a:lstStyle/>
          <a:p>
            <a:r>
              <a:rPr lang="ja-JP" altLang="en-US" sz="900" dirty="0">
                <a:latin typeface="BIZ UDPゴシック" panose="020B0400000000000000" pitchFamily="50" charset="-128"/>
                <a:ea typeface="BIZ UDPゴシック" panose="020B0400000000000000" pitchFamily="50" charset="-128"/>
              </a:rPr>
              <a:t>産業技術総合研究所　</a:t>
            </a:r>
            <a:r>
              <a:rPr lang="en-US" altLang="ja-JP" sz="900" dirty="0">
                <a:latin typeface="BIZ UDPゴシック" panose="020B0400000000000000" pitchFamily="50" charset="-128"/>
                <a:ea typeface="BIZ UDPゴシック" panose="020B0400000000000000" pitchFamily="50" charset="-128"/>
              </a:rPr>
              <a:t>https://www.aist.go.jp/aist_j/press_release/pr2023/pr20230131_2/pr20230131_2.html</a:t>
            </a:r>
            <a:endParaRPr lang="ja-JP" altLang="en-US" sz="900"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CAA5B8E4-33DC-B205-E557-323555F2D4AF}"/>
              </a:ext>
            </a:extLst>
          </p:cNvPr>
          <p:cNvSpPr txBox="1"/>
          <p:nvPr/>
        </p:nvSpPr>
        <p:spPr>
          <a:xfrm>
            <a:off x="-1" y="-16260"/>
            <a:ext cx="12192000" cy="338554"/>
          </a:xfrm>
          <a:prstGeom prst="rect">
            <a:avLst/>
          </a:prstGeom>
          <a:solidFill>
            <a:srgbClr val="FFC000"/>
          </a:solidFill>
        </p:spPr>
        <p:txBody>
          <a:bodyPr wrap="square">
            <a:spAutoFit/>
          </a:bodyPr>
          <a:lstStyle/>
          <a:p>
            <a:pPr algn="ctr"/>
            <a:r>
              <a:rPr lang="en-US" altLang="ja-JP" sz="1600" dirty="0">
                <a:latin typeface="BIZ UDPゴシック" panose="020B0400000000000000" pitchFamily="50" charset="-128"/>
                <a:ea typeface="BIZ UDPゴシック" panose="020B0400000000000000" pitchFamily="50" charset="-128"/>
              </a:rPr>
              <a:t>Work</a:t>
            </a:r>
            <a:r>
              <a:rPr lang="ja-JP" altLang="en-US" sz="1600" dirty="0">
                <a:latin typeface="BIZ UDPゴシック" panose="020B0400000000000000" pitchFamily="50" charset="-128"/>
                <a:ea typeface="BIZ UDPゴシック" panose="020B0400000000000000" pitchFamily="50" charset="-128"/>
              </a:rPr>
              <a:t>ー</a:t>
            </a:r>
            <a:r>
              <a:rPr lang="en-US" altLang="ja-JP" sz="1600" dirty="0">
                <a:latin typeface="BIZ UDPゴシック" panose="020B0400000000000000" pitchFamily="50" charset="-128"/>
                <a:ea typeface="BIZ UDPゴシック" panose="020B0400000000000000" pitchFamily="50" charset="-128"/>
              </a:rPr>
              <a:t>X</a:t>
            </a:r>
            <a:r>
              <a:rPr lang="ja-JP" altLang="en-US" sz="1600" dirty="0">
                <a:latin typeface="BIZ UDPゴシック" panose="020B0400000000000000" pitchFamily="50" charset="-128"/>
                <a:ea typeface="BIZ UDPゴシック" panose="020B0400000000000000" pitchFamily="50" charset="-128"/>
              </a:rPr>
              <a:t>勉強会「アップサイクル」から転載</a:t>
            </a:r>
          </a:p>
        </p:txBody>
      </p:sp>
    </p:spTree>
    <p:extLst>
      <p:ext uri="{BB962C8B-B14F-4D97-AF65-F5344CB8AC3E}">
        <p14:creationId xmlns:p14="http://schemas.microsoft.com/office/powerpoint/2010/main" val="380354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ハイエントロピー・ナノ粒子と二次元形状素材の利用</a:t>
            </a:r>
          </a:p>
        </p:txBody>
      </p:sp>
      <p:pic>
        <p:nvPicPr>
          <p:cNvPr id="1026" name="Picture 2">
            <a:extLst>
              <a:ext uri="{FF2B5EF4-FFF2-40B4-BE49-F238E27FC236}">
                <a16:creationId xmlns:a16="http://schemas.microsoft.com/office/drawing/2014/main" id="{3FC0D7D3-883A-90C9-258A-162D9D02A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25" y="488436"/>
            <a:ext cx="6351870" cy="636956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7D176BA8-BB23-1808-FDC4-976A1D12C3DA}"/>
              </a:ext>
            </a:extLst>
          </p:cNvPr>
          <p:cNvSpPr txBox="1"/>
          <p:nvPr/>
        </p:nvSpPr>
        <p:spPr>
          <a:xfrm>
            <a:off x="8791075" y="2149643"/>
            <a:ext cx="834188"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触媒</a:t>
            </a:r>
          </a:p>
        </p:txBody>
      </p:sp>
      <p:sp>
        <p:nvSpPr>
          <p:cNvPr id="3" name="テキスト ボックス 2">
            <a:extLst>
              <a:ext uri="{FF2B5EF4-FFF2-40B4-BE49-F238E27FC236}">
                <a16:creationId xmlns:a16="http://schemas.microsoft.com/office/drawing/2014/main" id="{D2F5546A-C1C4-FFC7-A5BA-14C8B582D2CD}"/>
              </a:ext>
            </a:extLst>
          </p:cNvPr>
          <p:cNvSpPr txBox="1"/>
          <p:nvPr/>
        </p:nvSpPr>
        <p:spPr>
          <a:xfrm>
            <a:off x="9028395" y="3473163"/>
            <a:ext cx="1471163"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エネルギー</a:t>
            </a:r>
          </a:p>
        </p:txBody>
      </p:sp>
      <p:sp>
        <p:nvSpPr>
          <p:cNvPr id="4" name="テキスト ボックス 3">
            <a:extLst>
              <a:ext uri="{FF2B5EF4-FFF2-40B4-BE49-F238E27FC236}">
                <a16:creationId xmlns:a16="http://schemas.microsoft.com/office/drawing/2014/main" id="{71DBA87A-CF54-E4FE-85FA-297CC0C02213}"/>
              </a:ext>
            </a:extLst>
          </p:cNvPr>
          <p:cNvSpPr txBox="1"/>
          <p:nvPr/>
        </p:nvSpPr>
        <p:spPr>
          <a:xfrm>
            <a:off x="8791075" y="4766217"/>
            <a:ext cx="1163051"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材料改質</a:t>
            </a:r>
          </a:p>
        </p:txBody>
      </p:sp>
      <p:sp>
        <p:nvSpPr>
          <p:cNvPr id="5" name="テキスト ボックス 4">
            <a:extLst>
              <a:ext uri="{FF2B5EF4-FFF2-40B4-BE49-F238E27FC236}">
                <a16:creationId xmlns:a16="http://schemas.microsoft.com/office/drawing/2014/main" id="{A70C3445-23F8-2CC6-C79F-8F04F8E6010E}"/>
              </a:ext>
            </a:extLst>
          </p:cNvPr>
          <p:cNvSpPr txBox="1"/>
          <p:nvPr/>
        </p:nvSpPr>
        <p:spPr>
          <a:xfrm>
            <a:off x="7950415" y="5954461"/>
            <a:ext cx="1540846"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バイオ医療</a:t>
            </a:r>
          </a:p>
        </p:txBody>
      </p:sp>
      <p:sp>
        <p:nvSpPr>
          <p:cNvPr id="7" name="テキスト ボックス 6">
            <a:extLst>
              <a:ext uri="{FF2B5EF4-FFF2-40B4-BE49-F238E27FC236}">
                <a16:creationId xmlns:a16="http://schemas.microsoft.com/office/drawing/2014/main" id="{5714C88F-828D-99CE-E26B-978478B8EE07}"/>
              </a:ext>
            </a:extLst>
          </p:cNvPr>
          <p:cNvSpPr txBox="1"/>
          <p:nvPr/>
        </p:nvSpPr>
        <p:spPr>
          <a:xfrm>
            <a:off x="8000599" y="1078966"/>
            <a:ext cx="1231633"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熱分解</a:t>
            </a:r>
          </a:p>
        </p:txBody>
      </p:sp>
      <p:sp>
        <p:nvSpPr>
          <p:cNvPr id="9" name="テキスト ボックス 8">
            <a:extLst>
              <a:ext uri="{FF2B5EF4-FFF2-40B4-BE49-F238E27FC236}">
                <a16:creationId xmlns:a16="http://schemas.microsoft.com/office/drawing/2014/main" id="{EBDAC579-191B-EEA4-F664-C50CC3A2F183}"/>
              </a:ext>
            </a:extLst>
          </p:cNvPr>
          <p:cNvSpPr txBox="1"/>
          <p:nvPr/>
        </p:nvSpPr>
        <p:spPr>
          <a:xfrm>
            <a:off x="6941392" y="622533"/>
            <a:ext cx="2916482" cy="369332"/>
          </a:xfrm>
          <a:prstGeom prst="rect">
            <a:avLst/>
          </a:prstGeom>
          <a:noFill/>
        </p:spPr>
        <p:txBody>
          <a:bodyPr wrap="square" rtlCol="0">
            <a:spAutoFit/>
          </a:bodyPr>
          <a:lstStyle/>
          <a:p>
            <a:pPr algn="r"/>
            <a:r>
              <a:rPr lang="en-US" altLang="ja-JP" b="0" i="0" dirty="0">
                <a:solidFill>
                  <a:srgbClr val="000000"/>
                </a:solidFill>
                <a:effectLst/>
                <a:latin typeface="BIZ UDPゴシック" panose="020B0400000000000000" pitchFamily="50" charset="-128"/>
                <a:ea typeface="BIZ UDPゴシック" panose="020B0400000000000000" pitchFamily="50" charset="-128"/>
              </a:rPr>
              <a:t>Carbothermal shock</a:t>
            </a:r>
            <a:endParaRPr kumimoji="1"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1FB533E9-C9DD-92D5-F93C-892175747FC0}"/>
              </a:ext>
            </a:extLst>
          </p:cNvPr>
          <p:cNvSpPr txBox="1"/>
          <p:nvPr/>
        </p:nvSpPr>
        <p:spPr>
          <a:xfrm>
            <a:off x="3777787" y="582428"/>
            <a:ext cx="1735306" cy="338554"/>
          </a:xfrm>
          <a:prstGeom prst="rect">
            <a:avLst/>
          </a:prstGeom>
          <a:noFill/>
        </p:spPr>
        <p:txBody>
          <a:bodyPr wrap="square" rtlCol="0">
            <a:spAutoFit/>
          </a:bodyPr>
          <a:lstStyle/>
          <a:p>
            <a:pPr algn="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パルス・レーザー</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0DD054F8-6EED-D213-D727-A64EBDA94D53}"/>
              </a:ext>
            </a:extLst>
          </p:cNvPr>
          <p:cNvSpPr txBox="1"/>
          <p:nvPr/>
        </p:nvSpPr>
        <p:spPr>
          <a:xfrm>
            <a:off x="2366211" y="1078966"/>
            <a:ext cx="1972297" cy="338554"/>
          </a:xfrm>
          <a:prstGeom prst="rect">
            <a:avLst/>
          </a:prstGeom>
          <a:noFill/>
        </p:spPr>
        <p:txBody>
          <a:bodyPr wrap="square" rtlCol="0">
            <a:spAutoFit/>
          </a:bodyPr>
          <a:lstStyle/>
          <a:p>
            <a:pPr algn="r"/>
            <a:r>
              <a:rPr kumimoji="1" lang="ja-JP" altLang="en-US" sz="1600" dirty="0">
                <a:latin typeface="BIZ UDPゴシック" panose="020B0400000000000000" pitchFamily="50" charset="-128"/>
                <a:ea typeface="BIZ UDPゴシック" panose="020B0400000000000000" pitchFamily="50" charset="-128"/>
              </a:rPr>
              <a:t>ソルボサーマル法</a:t>
            </a:r>
          </a:p>
        </p:txBody>
      </p:sp>
      <p:sp>
        <p:nvSpPr>
          <p:cNvPr id="12" name="テキスト ボックス 11">
            <a:extLst>
              <a:ext uri="{FF2B5EF4-FFF2-40B4-BE49-F238E27FC236}">
                <a16:creationId xmlns:a16="http://schemas.microsoft.com/office/drawing/2014/main" id="{6F3C70BC-6A8E-118B-654B-8CB2814AB9F7}"/>
              </a:ext>
            </a:extLst>
          </p:cNvPr>
          <p:cNvSpPr txBox="1"/>
          <p:nvPr/>
        </p:nvSpPr>
        <p:spPr>
          <a:xfrm>
            <a:off x="1428629" y="1849422"/>
            <a:ext cx="1972297" cy="338554"/>
          </a:xfrm>
          <a:prstGeom prst="rect">
            <a:avLst/>
          </a:prstGeom>
          <a:noFill/>
        </p:spPr>
        <p:txBody>
          <a:bodyPr wrap="square" rtlCol="0">
            <a:spAutoFit/>
          </a:bodyPr>
          <a:lstStyle/>
          <a:p>
            <a:pPr algn="r"/>
            <a:r>
              <a:rPr kumimoji="1" lang="ja-JP" altLang="en-US" sz="1600" dirty="0">
                <a:latin typeface="BIZ UDPゴシック" panose="020B0400000000000000" pitchFamily="50" charset="-128"/>
                <a:ea typeface="BIZ UDPゴシック" panose="020B0400000000000000" pitchFamily="50" charset="-128"/>
              </a:rPr>
              <a:t>マイクロ波加熱</a:t>
            </a:r>
          </a:p>
        </p:txBody>
      </p:sp>
      <p:sp>
        <p:nvSpPr>
          <p:cNvPr id="8" name="テキスト ボックス 7">
            <a:extLst>
              <a:ext uri="{FF2B5EF4-FFF2-40B4-BE49-F238E27FC236}">
                <a16:creationId xmlns:a16="http://schemas.microsoft.com/office/drawing/2014/main" id="{B3BE9BED-9113-C563-A903-85A33F8522D7}"/>
              </a:ext>
            </a:extLst>
          </p:cNvPr>
          <p:cNvSpPr txBox="1"/>
          <p:nvPr/>
        </p:nvSpPr>
        <p:spPr>
          <a:xfrm>
            <a:off x="24753" y="5987678"/>
            <a:ext cx="2807751" cy="830997"/>
          </a:xfrm>
          <a:prstGeom prst="rect">
            <a:avLst/>
          </a:prstGeom>
          <a:solidFill>
            <a:schemeClr val="accent2">
              <a:lumMod val="40000"/>
              <a:lumOff val="60000"/>
            </a:schemeClr>
          </a:solidFill>
        </p:spPr>
        <p:txBody>
          <a:bodyPr wrap="square">
            <a:spAutoFit/>
          </a:bodyPr>
          <a:lstStyle/>
          <a:p>
            <a:r>
              <a:rPr lang="ja-JP" altLang="en-US" sz="800" dirty="0">
                <a:latin typeface="BIZ UDPゴシック" panose="020B0400000000000000" pitchFamily="50" charset="-128"/>
                <a:ea typeface="BIZ UDPゴシック" panose="020B0400000000000000" pitchFamily="50" charset="-128"/>
                <a:cs typeface="ADLaM Display" panose="02010000000000000000" pitchFamily="2" charset="0"/>
              </a:rPr>
              <a:t>（出所）</a:t>
            </a:r>
            <a:endParaRPr lang="en-US" altLang="ja-JP" sz="800" dirty="0">
              <a:latin typeface="BIZ UDPゴシック" panose="020B0400000000000000" pitchFamily="50" charset="-128"/>
              <a:ea typeface="BIZ UDPゴシック" panose="020B0400000000000000" pitchFamily="50" charset="-128"/>
              <a:cs typeface="ADLaM Display" panose="02010000000000000000" pitchFamily="2" charset="0"/>
            </a:endParaRPr>
          </a:p>
          <a:p>
            <a:r>
              <a:rPr lang="en-US" altLang="ja-JP" sz="800" b="0" i="0" dirty="0">
                <a:solidFill>
                  <a:srgbClr val="1F1F1F"/>
                </a:solidFill>
                <a:effectLst/>
                <a:latin typeface="BIZ UDPゴシック" panose="020B0400000000000000" pitchFamily="50" charset="-128"/>
                <a:ea typeface="BIZ UDPゴシック" panose="020B0400000000000000" pitchFamily="50" charset="-128"/>
              </a:rPr>
              <a:t>Recent advances in the synthesis and fabrication methods of high-entropy alloy nanoparticles</a:t>
            </a:r>
          </a:p>
          <a:p>
            <a:r>
              <a:rPr lang="en-US" altLang="ja-JP"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rPr>
              <a:t>https://www.sciencedirect.com/science/article/abs/pii/S1005030223008204?via%3Dihub</a:t>
            </a:r>
            <a:endParaRPr lang="ja-JP" altLang="en-US"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endParaRPr>
          </a:p>
        </p:txBody>
      </p:sp>
      <p:sp>
        <p:nvSpPr>
          <p:cNvPr id="14" name="テキスト ボックス 13">
            <a:extLst>
              <a:ext uri="{FF2B5EF4-FFF2-40B4-BE49-F238E27FC236}">
                <a16:creationId xmlns:a16="http://schemas.microsoft.com/office/drawing/2014/main" id="{A805F571-1A04-CBE2-A877-CCCA900239C6}"/>
              </a:ext>
            </a:extLst>
          </p:cNvPr>
          <p:cNvSpPr txBox="1"/>
          <p:nvPr/>
        </p:nvSpPr>
        <p:spPr>
          <a:xfrm>
            <a:off x="704228" y="2940325"/>
            <a:ext cx="1972297" cy="338554"/>
          </a:xfrm>
          <a:prstGeom prst="rect">
            <a:avLst/>
          </a:prstGeom>
          <a:noFill/>
        </p:spPr>
        <p:txBody>
          <a:bodyPr wrap="square" rtlCol="0">
            <a:spAutoFit/>
          </a:bodyPr>
          <a:lstStyle/>
          <a:p>
            <a:pPr algn="r"/>
            <a:r>
              <a:rPr kumimoji="1" lang="ja-JP" altLang="en-US" sz="1600" dirty="0">
                <a:latin typeface="BIZ UDPゴシック" panose="020B0400000000000000" pitchFamily="50" charset="-128"/>
                <a:ea typeface="BIZ UDPゴシック" panose="020B0400000000000000" pitchFamily="50" charset="-128"/>
              </a:rPr>
              <a:t>水素スピルオーバー</a:t>
            </a:r>
          </a:p>
        </p:txBody>
      </p:sp>
      <p:sp>
        <p:nvSpPr>
          <p:cNvPr id="15" name="テキスト ボックス 14">
            <a:extLst>
              <a:ext uri="{FF2B5EF4-FFF2-40B4-BE49-F238E27FC236}">
                <a16:creationId xmlns:a16="http://schemas.microsoft.com/office/drawing/2014/main" id="{0622F20B-39EC-9DC6-0DA7-2A0FCADD2C22}"/>
              </a:ext>
            </a:extLst>
          </p:cNvPr>
          <p:cNvSpPr txBox="1"/>
          <p:nvPr/>
        </p:nvSpPr>
        <p:spPr>
          <a:xfrm>
            <a:off x="992986" y="4214253"/>
            <a:ext cx="1972297" cy="338554"/>
          </a:xfrm>
          <a:prstGeom prst="rect">
            <a:avLst/>
          </a:prstGeom>
          <a:noFill/>
        </p:spPr>
        <p:txBody>
          <a:bodyPr wrap="square" rtlCol="0">
            <a:spAutoFit/>
          </a:bodyPr>
          <a:lstStyle/>
          <a:p>
            <a:pPr algn="r"/>
            <a:r>
              <a:rPr lang="ja-JP" altLang="en-US" sz="1600" dirty="0">
                <a:latin typeface="BIZ UDPゴシック" panose="020B0400000000000000" pitchFamily="50" charset="-128"/>
                <a:ea typeface="BIZ UDPゴシック" panose="020B0400000000000000" pitchFamily="50" charset="-128"/>
              </a:rPr>
              <a:t>スパッタリング</a:t>
            </a:r>
            <a:r>
              <a:rPr kumimoji="1" lang="ja-JP" altLang="en-US" sz="1600" dirty="0">
                <a:latin typeface="BIZ UDPゴシック" panose="020B0400000000000000" pitchFamily="50" charset="-128"/>
                <a:ea typeface="BIZ UDPゴシック" panose="020B0400000000000000" pitchFamily="50" charset="-128"/>
              </a:rPr>
              <a:t>蒸着</a:t>
            </a:r>
          </a:p>
        </p:txBody>
      </p:sp>
      <p:sp>
        <p:nvSpPr>
          <p:cNvPr id="16" name="テキスト ボックス 15">
            <a:extLst>
              <a:ext uri="{FF2B5EF4-FFF2-40B4-BE49-F238E27FC236}">
                <a16:creationId xmlns:a16="http://schemas.microsoft.com/office/drawing/2014/main" id="{DC1A7704-39AE-6B0C-96EE-F37915D8D7A1}"/>
              </a:ext>
            </a:extLst>
          </p:cNvPr>
          <p:cNvSpPr txBox="1"/>
          <p:nvPr/>
        </p:nvSpPr>
        <p:spPr>
          <a:xfrm>
            <a:off x="1331784" y="5319778"/>
            <a:ext cx="1972297" cy="338554"/>
          </a:xfrm>
          <a:prstGeom prst="rect">
            <a:avLst/>
          </a:prstGeom>
          <a:noFill/>
        </p:spPr>
        <p:txBody>
          <a:bodyPr wrap="square" rtlCol="0">
            <a:spAutoFit/>
          </a:bodyPr>
          <a:lstStyle/>
          <a:p>
            <a:pPr algn="r"/>
            <a:r>
              <a:rPr kumimoji="1" lang="ja-JP" altLang="en-US" sz="1600" dirty="0">
                <a:latin typeface="BIZ UDPゴシック" panose="020B0400000000000000" pitchFamily="50" charset="-128"/>
                <a:ea typeface="BIZ UDPゴシック" panose="020B0400000000000000" pitchFamily="50" charset="-128"/>
              </a:rPr>
              <a:t>メソポーラス素材</a:t>
            </a:r>
          </a:p>
        </p:txBody>
      </p:sp>
      <p:sp>
        <p:nvSpPr>
          <p:cNvPr id="17" name="テキスト ボックス 16">
            <a:extLst>
              <a:ext uri="{FF2B5EF4-FFF2-40B4-BE49-F238E27FC236}">
                <a16:creationId xmlns:a16="http://schemas.microsoft.com/office/drawing/2014/main" id="{F7E3421A-D878-E042-E506-A24F7D5DAF69}"/>
              </a:ext>
            </a:extLst>
          </p:cNvPr>
          <p:cNvSpPr txBox="1"/>
          <p:nvPr/>
        </p:nvSpPr>
        <p:spPr>
          <a:xfrm>
            <a:off x="2929350" y="6061423"/>
            <a:ext cx="1247895" cy="338554"/>
          </a:xfrm>
          <a:prstGeom prst="rect">
            <a:avLst/>
          </a:prstGeom>
          <a:noFill/>
        </p:spPr>
        <p:txBody>
          <a:bodyPr wrap="square" rtlCol="0">
            <a:spAutoFit/>
          </a:bodyPr>
          <a:lstStyle/>
          <a:p>
            <a:pPr algn="r"/>
            <a:r>
              <a:rPr kumimoji="1" lang="ja-JP" altLang="en-US" sz="1600" dirty="0">
                <a:latin typeface="BIZ UDPゴシック" panose="020B0400000000000000" pitchFamily="50" charset="-128"/>
                <a:ea typeface="BIZ UDPゴシック" panose="020B0400000000000000" pitchFamily="50" charset="-128"/>
              </a:rPr>
              <a:t>アーク放電</a:t>
            </a:r>
          </a:p>
        </p:txBody>
      </p:sp>
      <p:sp>
        <p:nvSpPr>
          <p:cNvPr id="18" name="テキスト ボックス 17">
            <a:extLst>
              <a:ext uri="{FF2B5EF4-FFF2-40B4-BE49-F238E27FC236}">
                <a16:creationId xmlns:a16="http://schemas.microsoft.com/office/drawing/2014/main" id="{D7F9D079-C40E-3B7A-F06B-B13C06899461}"/>
              </a:ext>
            </a:extLst>
          </p:cNvPr>
          <p:cNvSpPr txBox="1"/>
          <p:nvPr/>
        </p:nvSpPr>
        <p:spPr>
          <a:xfrm>
            <a:off x="3777787" y="6566119"/>
            <a:ext cx="1247895" cy="338554"/>
          </a:xfrm>
          <a:prstGeom prst="rect">
            <a:avLst/>
          </a:prstGeom>
          <a:noFill/>
        </p:spPr>
        <p:txBody>
          <a:bodyPr wrap="square" rtlCol="0">
            <a:spAutoFit/>
          </a:bodyPr>
          <a:lstStyle/>
          <a:p>
            <a:pPr algn="r"/>
            <a:r>
              <a:rPr kumimoji="1" lang="ja-JP" altLang="en-US" sz="1600" dirty="0">
                <a:latin typeface="BIZ UDPゴシック" panose="020B0400000000000000" pitchFamily="50" charset="-128"/>
                <a:ea typeface="BIZ UDPゴシック" panose="020B0400000000000000" pitchFamily="50" charset="-128"/>
              </a:rPr>
              <a:t>液体金属</a:t>
            </a:r>
          </a:p>
        </p:txBody>
      </p:sp>
      <p:pic>
        <p:nvPicPr>
          <p:cNvPr id="8194" name="Picture 2" descr="ドフラミンゴのイラスト">
            <a:extLst>
              <a:ext uri="{FF2B5EF4-FFF2-40B4-BE49-F238E27FC236}">
                <a16:creationId xmlns:a16="http://schemas.microsoft.com/office/drawing/2014/main" id="{78C3AA6E-06B4-E50C-7A40-73538FA37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8980" y="4609695"/>
            <a:ext cx="2242645" cy="224264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吹き矢を吹く忍者のイラスト">
            <a:extLst>
              <a:ext uri="{FF2B5EF4-FFF2-40B4-BE49-F238E27FC236}">
                <a16:creationId xmlns:a16="http://schemas.microsoft.com/office/drawing/2014/main" id="{087A0FAD-9BC5-66DE-F8EC-EF80515D7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36614">
            <a:off x="268876" y="998597"/>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453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8069362-8DA2-C1CE-EF11-B083B71216D9}"/>
              </a:ext>
            </a:extLst>
          </p:cNvPr>
          <p:cNvSpPr/>
          <p:nvPr/>
        </p:nvSpPr>
        <p:spPr>
          <a:xfrm>
            <a:off x="0" y="2170632"/>
            <a:ext cx="12192000" cy="276029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dirty="0">
                <a:latin typeface="BIZ UDP明朝 Medium" panose="02020500000000000000" pitchFamily="18" charset="-128"/>
                <a:ea typeface="BIZ UDP明朝 Medium" panose="02020500000000000000" pitchFamily="18" charset="-128"/>
              </a:rPr>
              <a:t>水素吸蔵＆触媒の</a:t>
            </a:r>
            <a:endParaRPr lang="en-US" altLang="ja-JP" sz="8000" dirty="0">
              <a:latin typeface="BIZ UDP明朝 Medium" panose="02020500000000000000" pitchFamily="18" charset="-128"/>
              <a:ea typeface="BIZ UDP明朝 Medium" panose="02020500000000000000" pitchFamily="18" charset="-128"/>
            </a:endParaRPr>
          </a:p>
          <a:p>
            <a:pPr algn="ctr"/>
            <a:r>
              <a:rPr lang="ja-JP" altLang="en-US" sz="8000" dirty="0">
                <a:latin typeface="BIZ UDP明朝 Medium" panose="02020500000000000000" pitchFamily="18" charset="-128"/>
                <a:ea typeface="BIZ UDP明朝 Medium" panose="02020500000000000000" pitchFamily="18" charset="-128"/>
              </a:rPr>
              <a:t>高速探索</a:t>
            </a:r>
            <a:endParaRPr kumimoji="1" lang="ja-JP" altLang="en-US" sz="80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200795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データ駆動型探索</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2F02FD73-2F33-719D-DEDD-372C37717E80}"/>
              </a:ext>
            </a:extLst>
          </p:cNvPr>
          <p:cNvPicPr>
            <a:picLocks noChangeAspect="1"/>
          </p:cNvPicPr>
          <p:nvPr/>
        </p:nvPicPr>
        <p:blipFill>
          <a:blip r:embed="rId3"/>
          <a:stretch>
            <a:fillRect/>
          </a:stretch>
        </p:blipFill>
        <p:spPr>
          <a:xfrm>
            <a:off x="0" y="1536142"/>
            <a:ext cx="12192000" cy="4982123"/>
          </a:xfrm>
          <a:prstGeom prst="rect">
            <a:avLst/>
          </a:prstGeom>
        </p:spPr>
      </p:pic>
      <p:sp>
        <p:nvSpPr>
          <p:cNvPr id="9" name="テキスト ボックス 8">
            <a:extLst>
              <a:ext uri="{FF2B5EF4-FFF2-40B4-BE49-F238E27FC236}">
                <a16:creationId xmlns:a16="http://schemas.microsoft.com/office/drawing/2014/main" id="{F4FE1AC4-59CD-4C8D-55AD-77F73AEF3B40}"/>
              </a:ext>
            </a:extLst>
          </p:cNvPr>
          <p:cNvSpPr txBox="1"/>
          <p:nvPr/>
        </p:nvSpPr>
        <p:spPr>
          <a:xfrm>
            <a:off x="3163704" y="6513786"/>
            <a:ext cx="6067241" cy="338554"/>
          </a:xfrm>
          <a:prstGeom prst="rect">
            <a:avLst/>
          </a:prstGeom>
          <a:solidFill>
            <a:schemeClr val="accent2">
              <a:lumMod val="40000"/>
              <a:lumOff val="60000"/>
            </a:schemeClr>
          </a:solidFill>
        </p:spPr>
        <p:txBody>
          <a:bodyPr wrap="square">
            <a:spAutoFit/>
          </a:bodyPr>
          <a:lstStyle/>
          <a:p>
            <a:pPr algn="ctr"/>
            <a:r>
              <a:rPr lang="ja-JP" altLang="en-US" sz="800" dirty="0">
                <a:latin typeface="BIZ UDPゴシック" panose="020B0400000000000000" pitchFamily="50" charset="-128"/>
                <a:ea typeface="BIZ UDPゴシック" panose="020B0400000000000000" pitchFamily="50" charset="-128"/>
                <a:cs typeface="ADLaM Display" panose="02010000000000000000" pitchFamily="2" charset="0"/>
              </a:rPr>
              <a:t>（出所）</a:t>
            </a:r>
            <a:r>
              <a:rPr lang="en-US" altLang="ja-JP" sz="800" i="0" dirty="0">
                <a:solidFill>
                  <a:srgbClr val="1A1A1A"/>
                </a:solidFill>
                <a:effectLst/>
                <a:latin typeface="BIZ UDPゴシック" panose="020B0400000000000000" pitchFamily="50" charset="-128"/>
                <a:ea typeface="BIZ UDPゴシック" panose="020B0400000000000000" pitchFamily="50" charset="-128"/>
                <a:cs typeface="ADLaM Display" panose="02010000000000000000" pitchFamily="2" charset="0"/>
              </a:rPr>
              <a:t>High-entropy nanoparticles: Synthesis-structure-property relationships and data-driven discovery</a:t>
            </a:r>
            <a:r>
              <a:rPr lang="ja-JP" altLang="en-US"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rPr>
              <a:t>　</a:t>
            </a:r>
            <a:r>
              <a:rPr lang="en-US" altLang="ja-JP"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rPr>
              <a:t>https://www.science.org/doi/10.1126/science.abn3103</a:t>
            </a:r>
            <a:endParaRPr lang="ja-JP" altLang="en-US"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endParaRPr>
          </a:p>
        </p:txBody>
      </p:sp>
      <p:sp>
        <p:nvSpPr>
          <p:cNvPr id="3" name="テキスト ボックス 2">
            <a:extLst>
              <a:ext uri="{FF2B5EF4-FFF2-40B4-BE49-F238E27FC236}">
                <a16:creationId xmlns:a16="http://schemas.microsoft.com/office/drawing/2014/main" id="{366421D4-F37F-736A-A5A7-A9096C1951EF}"/>
              </a:ext>
            </a:extLst>
          </p:cNvPr>
          <p:cNvSpPr txBox="1"/>
          <p:nvPr/>
        </p:nvSpPr>
        <p:spPr>
          <a:xfrm>
            <a:off x="216494" y="556804"/>
            <a:ext cx="11759012" cy="1077218"/>
          </a:xfrm>
          <a:prstGeom prst="rect">
            <a:avLst/>
          </a:prstGeom>
          <a:noFill/>
        </p:spPr>
        <p:txBody>
          <a:bodyPr wrap="square">
            <a:spAutoFit/>
          </a:bodyPr>
          <a:lstStyle/>
          <a:p>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●水素吸蔵の研究や水素と材料間の相互作用を示す熱力学値のデータベース構築には、膨大な蓄積がある。</a:t>
            </a:r>
            <a:endParaRPr lang="en-US" altLang="ja-JP" sz="1600" b="0" i="0" dirty="0">
              <a:solidFill>
                <a:srgbClr val="333333"/>
              </a:solidFill>
              <a:effectLst/>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水素吸蔵・輸送で有望な</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600</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種類の材料のスクリーニングを</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18</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ヶ月で完了。</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ML</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を利用しない場合数年間を要す。</a:t>
            </a:r>
            <a:br>
              <a:rPr lang="ja-JP" altLang="en-US" sz="1600" dirty="0">
                <a:latin typeface="BIZ UDPゴシック" panose="020B0400000000000000" pitchFamily="50" charset="-128"/>
                <a:ea typeface="BIZ UDPゴシック" panose="020B0400000000000000" pitchFamily="50" charset="-128"/>
              </a:rPr>
            </a:br>
            <a:r>
              <a:rPr lang="ja-JP" altLang="en-US" sz="1600" dirty="0">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通常、水素は機械的なプロセスで圧縮される。</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HEA</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水素吸蔵の複数層から成る貯蔵タンクでは、注入された水素が各層で段階的に圧縮されるため、</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バールで注入して</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800</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バールで取り出すことが理論的に可能。</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8467584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108807</TotalTime>
  <Words>2123</Words>
  <Application>Microsoft Office PowerPoint</Application>
  <PresentationFormat>ワイド画面</PresentationFormat>
  <Paragraphs>247</Paragraphs>
  <Slides>27</Slides>
  <Notes>7</Notes>
  <HiddenSlides>0</HiddenSlides>
  <MMClips>0</MMClips>
  <ScaleCrop>false</ScaleCrop>
  <HeadingPairs>
    <vt:vector size="6" baseType="variant">
      <vt:variant>
        <vt:lpstr>使用されているフォント</vt:lpstr>
      </vt:variant>
      <vt:variant>
        <vt:i4>19</vt:i4>
      </vt:variant>
      <vt:variant>
        <vt:lpstr>テーマ</vt:lpstr>
      </vt:variant>
      <vt:variant>
        <vt:i4>1</vt:i4>
      </vt:variant>
      <vt:variant>
        <vt:lpstr>スライド タイトル</vt:lpstr>
      </vt:variant>
      <vt:variant>
        <vt:i4>27</vt:i4>
      </vt:variant>
    </vt:vector>
  </HeadingPairs>
  <TitlesOfParts>
    <vt:vector size="47" baseType="lpstr">
      <vt:lpstr>__Inter_c9ce08</vt:lpstr>
      <vt:lpstr>BIZ UDPゴシック</vt:lpstr>
      <vt:lpstr>BIZ UDP明朝 Medium</vt:lpstr>
      <vt:lpstr>Gotham</vt:lpstr>
      <vt:lpstr>Malgun Gothic</vt:lpstr>
      <vt:lpstr>Noto Sans JP</vt:lpstr>
      <vt:lpstr>UD デジタル 教科書体 NK-B</vt:lpstr>
      <vt:lpstr>UD Digi Kyokasho NK-R</vt:lpstr>
      <vt:lpstr>游ゴシック</vt:lpstr>
      <vt:lpstr>游ゴシック Light</vt:lpstr>
      <vt:lpstr>72 Black</vt:lpstr>
      <vt:lpstr>ADLaM Display</vt:lpstr>
      <vt:lpstr>Amasis MT Pro Black</vt:lpstr>
      <vt:lpstr>Amasis MT Pro Medium</vt:lpstr>
      <vt:lpstr>Aptos ExtraBold</vt:lpstr>
      <vt:lpstr>Arial</vt:lpstr>
      <vt:lpstr>Roboto</vt:lpstr>
      <vt:lpstr>Roboto</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474</cp:revision>
  <cp:lastPrinted>2023-07-25T02:16:56Z</cp:lastPrinted>
  <dcterms:created xsi:type="dcterms:W3CDTF">2023-03-29T00:02:56Z</dcterms:created>
  <dcterms:modified xsi:type="dcterms:W3CDTF">2024-01-25T22:13:21Z</dcterms:modified>
</cp:coreProperties>
</file>